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661" r:id="rId2"/>
  </p:sldMasterIdLst>
  <p:notesMasterIdLst>
    <p:notesMasterId r:id="rId39"/>
  </p:notesMasterIdLst>
  <p:handoutMasterIdLst>
    <p:handoutMasterId r:id="rId40"/>
  </p:handoutMasterIdLst>
  <p:sldIdLst>
    <p:sldId id="29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8" r:id="rId15"/>
    <p:sldId id="269" r:id="rId16"/>
    <p:sldId id="296" r:id="rId17"/>
    <p:sldId id="305" r:id="rId18"/>
    <p:sldId id="273" r:id="rId19"/>
    <p:sldId id="274" r:id="rId20"/>
    <p:sldId id="275" r:id="rId21"/>
    <p:sldId id="276" r:id="rId22"/>
    <p:sldId id="297" r:id="rId23"/>
    <p:sldId id="277" r:id="rId24"/>
    <p:sldId id="278" r:id="rId25"/>
    <p:sldId id="304" r:id="rId26"/>
    <p:sldId id="281" r:id="rId27"/>
    <p:sldId id="307" r:id="rId28"/>
    <p:sldId id="308" r:id="rId29"/>
    <p:sldId id="284" r:id="rId30"/>
    <p:sldId id="285" r:id="rId31"/>
    <p:sldId id="286" r:id="rId32"/>
    <p:sldId id="287" r:id="rId33"/>
    <p:sldId id="288" r:id="rId34"/>
    <p:sldId id="289" r:id="rId35"/>
    <p:sldId id="302" r:id="rId36"/>
    <p:sldId id="292" r:id="rId37"/>
    <p:sldId id="293" r:id="rId38"/>
  </p:sldIdLst>
  <p:sldSz cx="9144000" cy="6858000" type="screen4x3"/>
  <p:notesSz cx="6797675" cy="9928225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603B"/>
    <a:srgbClr val="008E40"/>
    <a:srgbClr val="00FF00"/>
    <a:srgbClr val="0066FF"/>
    <a:srgbClr val="0000FF"/>
    <a:srgbClr val="F85C42"/>
    <a:srgbClr val="F65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7" autoAdjust="0"/>
    <p:restoredTop sz="86384" autoAdjust="0"/>
  </p:normalViewPr>
  <p:slideViewPr>
    <p:cSldViewPr>
      <p:cViewPr>
        <p:scale>
          <a:sx n="80" d="100"/>
          <a:sy n="80" d="100"/>
        </p:scale>
        <p:origin x="-179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i="0">
                <a:cs typeface="+mn-cs"/>
              </a:defRPr>
            </a:lvl1pPr>
          </a:lstStyle>
          <a:p>
            <a:pPr>
              <a:defRPr/>
            </a:pPr>
            <a:fld id="{F72A8A5A-6827-46AF-A2E8-55D3E39EAE19}" type="datetimeFigureOut">
              <a:rPr lang="de-DE"/>
              <a:pPr>
                <a:defRPr/>
              </a:pPr>
              <a:t>13.01.2020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i="0">
                <a:cs typeface="+mn-cs"/>
              </a:defRPr>
            </a:lvl1pPr>
          </a:lstStyle>
          <a:p>
            <a:pPr>
              <a:defRPr/>
            </a:pPr>
            <a:fld id="{6F97A970-FB3B-4723-88CF-745B1E3AB6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171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743D906-4675-4543-9C0B-0F0A282AF8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757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0913" y="715963"/>
            <a:ext cx="4962525" cy="3722687"/>
          </a:xfrm>
          <a:ln/>
        </p:spPr>
      </p:sp>
      <p:sp>
        <p:nvSpPr>
          <p:cNvPr id="3993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dirty="0" smtClean="0"/>
          </a:p>
        </p:txBody>
      </p:sp>
      <p:sp>
        <p:nvSpPr>
          <p:cNvPr id="39940" name="Foliennummernplatzhalter 3"/>
          <p:cNvSpPr txBox="1">
            <a:spLocks noGrp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1FF293-D37E-4248-8FB1-534FFF7FEA24}" type="slidenum">
              <a:rPr lang="de-DE" altLang="de-DE" i="0"/>
              <a:pPr algn="r" eaLnBrk="1" hangingPunct="1">
                <a:spcBef>
                  <a:spcPct val="0"/>
                </a:spcBef>
              </a:pPr>
              <a:t>1</a:t>
            </a:fld>
            <a:endParaRPr lang="de-DE" altLang="de-DE" i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611B935-45B1-484D-81D6-AEF9D830A693}" type="slidenum">
              <a:rPr lang="de-DE" altLang="de-DE" i="0"/>
              <a:pPr algn="r" eaLnBrk="1" hangingPunct="1">
                <a:spcBef>
                  <a:spcPct val="0"/>
                </a:spcBef>
              </a:pPr>
              <a:t>2</a:t>
            </a:fld>
            <a:endParaRPr lang="de-DE" altLang="de-DE" i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61431E-58C1-4103-829D-A564756E1CB5}" type="slidenum">
              <a:rPr lang="de-DE" altLang="de-DE" i="0"/>
              <a:pPr algn="r" eaLnBrk="1" hangingPunct="1">
                <a:spcBef>
                  <a:spcPct val="0"/>
                </a:spcBef>
              </a:pPr>
              <a:t>3</a:t>
            </a:fld>
            <a:endParaRPr lang="de-DE" altLang="de-DE" i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532A9D3-A5C2-4967-BEB2-C7A68727E86E}" type="slidenum">
              <a:rPr lang="de-DE" altLang="de-DE" i="0"/>
              <a:pPr algn="r" eaLnBrk="1" hangingPunct="1">
                <a:spcBef>
                  <a:spcPct val="0"/>
                </a:spcBef>
              </a:pPr>
              <a:t>5</a:t>
            </a:fld>
            <a:endParaRPr lang="de-DE" altLang="de-DE" i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D62763F-356F-4B5D-ABC6-973C568ECC50}" type="slidenum">
              <a:rPr lang="de-DE" altLang="de-DE" i="0"/>
              <a:pPr algn="r" eaLnBrk="1" hangingPunct="1">
                <a:spcBef>
                  <a:spcPct val="0"/>
                </a:spcBef>
              </a:pPr>
              <a:t>6</a:t>
            </a:fld>
            <a:endParaRPr lang="de-DE" altLang="de-DE" i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B6E0391-7169-4EF9-87E5-5E91A8AE6770}" type="slidenum">
              <a:rPr lang="de-DE" altLang="de-DE" i="0"/>
              <a:pPr algn="r" eaLnBrk="1" hangingPunct="1">
                <a:spcBef>
                  <a:spcPct val="0"/>
                </a:spcBef>
              </a:pPr>
              <a:t>7</a:t>
            </a:fld>
            <a:endParaRPr lang="de-DE" altLang="de-DE" i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8604DE2-2F84-4445-B574-76E516C837B9}" type="slidenum">
              <a:rPr lang="de-DE" altLang="de-DE" i="0"/>
              <a:pPr algn="r" eaLnBrk="1" hangingPunct="1">
                <a:spcBef>
                  <a:spcPct val="0"/>
                </a:spcBef>
              </a:pPr>
              <a:t>8</a:t>
            </a:fld>
            <a:endParaRPr lang="de-DE" altLang="de-DE" i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1423EC-3738-4487-8245-553A0062A3AA}" type="slidenum">
              <a:rPr lang="de-DE" altLang="de-DE" i="0"/>
              <a:pPr algn="r" eaLnBrk="1" hangingPunct="1">
                <a:spcBef>
                  <a:spcPct val="0"/>
                </a:spcBef>
              </a:pPr>
              <a:t>9</a:t>
            </a:fld>
            <a:endParaRPr lang="de-DE" altLang="de-DE" i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588EFDF-96E9-46B5-8140-03602B177614}" type="slidenum">
              <a:rPr lang="de-DE" altLang="de-DE" i="0"/>
              <a:pPr algn="r" eaLnBrk="1" hangingPunct="1">
                <a:spcBef>
                  <a:spcPct val="0"/>
                </a:spcBef>
              </a:pPr>
              <a:t>10</a:t>
            </a:fld>
            <a:endParaRPr lang="de-DE" altLang="de-DE" i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4F4A995-C111-488B-BCA8-EB7378B8901B}" type="slidenum">
              <a:rPr lang="de-DE" altLang="de-DE" i="0"/>
              <a:pPr algn="r" eaLnBrk="1" hangingPunct="1">
                <a:spcBef>
                  <a:spcPct val="0"/>
                </a:spcBef>
              </a:pPr>
              <a:t>11</a:t>
            </a:fld>
            <a:endParaRPr lang="de-DE" altLang="de-DE" i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FFAF85D-6D7B-47A2-B7E4-5CB2894552ED}" type="slidenum">
              <a:rPr lang="de-DE" altLang="de-DE" i="0"/>
              <a:pPr algn="r" eaLnBrk="1" hangingPunct="1">
                <a:spcBef>
                  <a:spcPct val="0"/>
                </a:spcBef>
              </a:pPr>
              <a:t>12</a:t>
            </a:fld>
            <a:endParaRPr lang="de-DE" altLang="de-DE" i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29971CA-BB47-4040-861E-C03AE3166151}" type="slidenum">
              <a:rPr lang="de-DE" altLang="de-DE" i="0"/>
              <a:pPr algn="r" eaLnBrk="1" hangingPunct="1">
                <a:spcBef>
                  <a:spcPct val="0"/>
                </a:spcBef>
              </a:pPr>
              <a:t>13</a:t>
            </a:fld>
            <a:endParaRPr lang="de-DE" altLang="de-DE" i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9A840ED-2516-445E-AD67-64026BC1F4B7}" type="slidenum">
              <a:rPr lang="de-DE" altLang="de-DE" i="0"/>
              <a:pPr algn="r" eaLnBrk="1" hangingPunct="1">
                <a:spcBef>
                  <a:spcPct val="0"/>
                </a:spcBef>
              </a:pPr>
              <a:t>14</a:t>
            </a:fld>
            <a:endParaRPr lang="de-DE" altLang="de-DE" i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E911F4E-CD83-4A53-A562-AA915CFA0AAC}" type="slidenum">
              <a:rPr lang="de-DE" altLang="de-DE" i="0"/>
              <a:pPr algn="r" eaLnBrk="1" hangingPunct="1">
                <a:spcBef>
                  <a:spcPct val="0"/>
                </a:spcBef>
              </a:pPr>
              <a:t>15</a:t>
            </a:fld>
            <a:endParaRPr lang="de-DE" altLang="de-DE" i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5F3881D-0908-4057-81FF-51E52FC18736}" type="slidenum">
              <a:rPr lang="de-DE" altLang="de-DE" i="0"/>
              <a:pPr algn="r" eaLnBrk="1" hangingPunct="1">
                <a:spcBef>
                  <a:spcPct val="0"/>
                </a:spcBef>
              </a:pPr>
              <a:t>16</a:t>
            </a:fld>
            <a:endParaRPr lang="de-DE" altLang="de-DE" i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90E719C-18EA-424C-B4FC-2FEB52A3A4BD}" type="slidenum">
              <a:rPr lang="de-DE" altLang="de-DE" i="0"/>
              <a:pPr algn="r" eaLnBrk="1" hangingPunct="1">
                <a:spcBef>
                  <a:spcPct val="0"/>
                </a:spcBef>
              </a:pPr>
              <a:t>17</a:t>
            </a:fld>
            <a:endParaRPr lang="de-DE" altLang="de-DE" i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9275D38-36F7-4C84-BC8A-D890BD45F15F}" type="slidenum">
              <a:rPr lang="de-DE" altLang="de-DE" i="0"/>
              <a:pPr algn="r" eaLnBrk="1" hangingPunct="1">
                <a:spcBef>
                  <a:spcPct val="0"/>
                </a:spcBef>
              </a:pPr>
              <a:t>18</a:t>
            </a:fld>
            <a:endParaRPr lang="de-DE" altLang="de-DE" i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D07638D-FDF8-4E4A-99C9-AA4CCB8CDDBB}" type="slidenum">
              <a:rPr lang="de-DE" altLang="de-DE" i="0"/>
              <a:pPr algn="r" eaLnBrk="1" hangingPunct="1">
                <a:spcBef>
                  <a:spcPct val="0"/>
                </a:spcBef>
              </a:pPr>
              <a:t>19</a:t>
            </a:fld>
            <a:endParaRPr lang="de-DE" altLang="de-DE" i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66E149E-0866-4A16-950E-E16CBA60C5DA}" type="slidenum">
              <a:rPr lang="de-DE" altLang="de-DE" i="0"/>
              <a:pPr algn="r" eaLnBrk="1" hangingPunct="1">
                <a:spcBef>
                  <a:spcPct val="0"/>
                </a:spcBef>
              </a:pPr>
              <a:t>20</a:t>
            </a:fld>
            <a:endParaRPr lang="de-DE" altLang="de-DE" i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819726-884A-4EEB-8796-925FE95275A5}" type="slidenum">
              <a:rPr lang="de-DE" altLang="de-DE" i="0"/>
              <a:pPr algn="r" eaLnBrk="1" hangingPunct="1">
                <a:spcBef>
                  <a:spcPct val="0"/>
                </a:spcBef>
              </a:pPr>
              <a:t>21</a:t>
            </a:fld>
            <a:endParaRPr lang="de-DE" altLang="de-DE" i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95AC0A-BBCE-4494-B812-7DAB274CD204}" type="slidenum">
              <a:rPr lang="de-DE" altLang="de-DE" i="0"/>
              <a:pPr algn="r" eaLnBrk="1" hangingPunct="1">
                <a:spcBef>
                  <a:spcPct val="0"/>
                </a:spcBef>
              </a:pPr>
              <a:t>22</a:t>
            </a:fld>
            <a:endParaRPr lang="de-DE" altLang="de-DE" i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E0F9803-CFCC-49F1-B5F1-24051E994391}" type="slidenum">
              <a:rPr lang="de-DE" altLang="de-DE" i="0"/>
              <a:pPr algn="r" eaLnBrk="1" hangingPunct="1">
                <a:spcBef>
                  <a:spcPct val="0"/>
                </a:spcBef>
              </a:pPr>
              <a:t>23</a:t>
            </a:fld>
            <a:endParaRPr lang="de-DE" altLang="de-DE" i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848F783-0ED7-493B-8982-B882BA9E9CDE}" type="slidenum">
              <a:rPr lang="de-DE" altLang="de-DE" i="0"/>
              <a:pPr algn="r" eaLnBrk="1" hangingPunct="1">
                <a:spcBef>
                  <a:spcPct val="0"/>
                </a:spcBef>
              </a:pPr>
              <a:t>24</a:t>
            </a:fld>
            <a:endParaRPr lang="de-DE" altLang="de-DE" i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83E4CF2-2D00-43DA-8596-9C7DA87EDB2C}" type="slidenum">
              <a:rPr lang="de-DE" altLang="de-DE" i="0"/>
              <a:pPr algn="r" eaLnBrk="1" hangingPunct="1">
                <a:spcBef>
                  <a:spcPct val="0"/>
                </a:spcBef>
              </a:pPr>
              <a:t>25</a:t>
            </a:fld>
            <a:endParaRPr lang="de-DE" altLang="de-DE" i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2653571-7487-452E-BC98-8EE5F275E34D}" type="slidenum">
              <a:rPr lang="de-DE" altLang="de-DE" i="0"/>
              <a:pPr algn="r" eaLnBrk="1" hangingPunct="1">
                <a:spcBef>
                  <a:spcPct val="0"/>
                </a:spcBef>
              </a:pPr>
              <a:t>28</a:t>
            </a:fld>
            <a:endParaRPr lang="de-DE" altLang="de-DE" i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B481039-83CA-462E-8229-09E7D96B3BEF}" type="slidenum">
              <a:rPr lang="de-DE" altLang="de-DE" i="0"/>
              <a:pPr algn="r" eaLnBrk="1" hangingPunct="1">
                <a:spcBef>
                  <a:spcPct val="0"/>
                </a:spcBef>
              </a:pPr>
              <a:t>29</a:t>
            </a:fld>
            <a:endParaRPr lang="de-DE" altLang="de-DE" i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0787A8-67FC-4070-94D6-F7A41E51920B}" type="slidenum">
              <a:rPr lang="de-DE" altLang="de-DE" i="0"/>
              <a:pPr algn="r" eaLnBrk="1" hangingPunct="1">
                <a:spcBef>
                  <a:spcPct val="0"/>
                </a:spcBef>
              </a:pPr>
              <a:t>30</a:t>
            </a:fld>
            <a:endParaRPr lang="de-DE" altLang="de-DE" i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F7939D-1F01-4E61-B554-8D55E33D2842}" type="slidenum">
              <a:rPr lang="de-DE" altLang="de-DE" i="0"/>
              <a:pPr algn="r" eaLnBrk="1" hangingPunct="1">
                <a:spcBef>
                  <a:spcPct val="0"/>
                </a:spcBef>
              </a:pPr>
              <a:t>31</a:t>
            </a:fld>
            <a:endParaRPr lang="de-DE" altLang="de-DE" i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B867F3A-A36E-4680-8CA6-C11CA001AC22}" type="slidenum">
              <a:rPr lang="de-DE" altLang="de-DE" i="0"/>
              <a:pPr algn="r" eaLnBrk="1" hangingPunct="1">
                <a:spcBef>
                  <a:spcPct val="0"/>
                </a:spcBef>
              </a:pPr>
              <a:t>32</a:t>
            </a:fld>
            <a:endParaRPr lang="de-DE" altLang="de-DE" i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6756A5E-F864-4167-A380-2C99731F574A}" type="slidenum">
              <a:rPr lang="de-DE" altLang="de-DE" i="0"/>
              <a:pPr algn="r" eaLnBrk="1" hangingPunct="1">
                <a:spcBef>
                  <a:spcPct val="0"/>
                </a:spcBef>
              </a:pPr>
              <a:t>33</a:t>
            </a:fld>
            <a:endParaRPr lang="de-DE" altLang="de-DE" i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82D1B2-511A-4EBA-875B-194A00CC3445}" type="slidenum">
              <a:rPr lang="de-DE" altLang="de-DE" i="0"/>
              <a:pPr algn="r" eaLnBrk="1" hangingPunct="1">
                <a:spcBef>
                  <a:spcPct val="0"/>
                </a:spcBef>
              </a:pPr>
              <a:t>34</a:t>
            </a:fld>
            <a:endParaRPr lang="de-DE" altLang="de-DE" i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D5E09CE-ABF7-43D1-B09A-72FF66A1F8D8}" type="slidenum">
              <a:rPr lang="de-DE" altLang="de-DE" i="0"/>
              <a:pPr algn="r" eaLnBrk="1" hangingPunct="1">
                <a:spcBef>
                  <a:spcPct val="0"/>
                </a:spcBef>
              </a:pPr>
              <a:t>35</a:t>
            </a:fld>
            <a:endParaRPr lang="de-DE" altLang="de-DE" i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52569B3-F5C6-4986-816F-45E88761CF51}" type="slidenum">
              <a:rPr lang="de-DE" altLang="de-DE" i="0"/>
              <a:pPr algn="r" eaLnBrk="1" hangingPunct="1">
                <a:spcBef>
                  <a:spcPct val="0"/>
                </a:spcBef>
              </a:pPr>
              <a:t>36</a:t>
            </a:fld>
            <a:endParaRPr lang="de-DE" altLang="de-DE" i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19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40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5220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976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74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76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46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50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6073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53567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019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259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77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386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5990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836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3070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64015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2579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482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755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138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74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8"/>
          <p:cNvGraphicFramePr>
            <a:graphicFrameLocks noChangeAspect="1"/>
          </p:cNvGraphicFramePr>
          <p:nvPr/>
        </p:nvGraphicFramePr>
        <p:xfrm>
          <a:off x="252413" y="119063"/>
          <a:ext cx="15113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Photo Editor-Foto" r:id="rId15" imgW="1905266" imgH="1171429" progId="">
                  <p:embed/>
                </p:oleObj>
              </mc:Choice>
              <mc:Fallback>
                <p:oleObj name="Photo Editor-Foto" r:id="rId15" imgW="1905266" imgH="1171429" progId="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119063"/>
                        <a:ext cx="1511300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Line 20"/>
          <p:cNvSpPr>
            <a:spLocks noChangeShapeType="1"/>
          </p:cNvSpPr>
          <p:nvPr/>
        </p:nvSpPr>
        <p:spPr bwMode="auto">
          <a:xfrm>
            <a:off x="250825" y="1125538"/>
            <a:ext cx="8642350" cy="0"/>
          </a:xfrm>
          <a:prstGeom prst="line">
            <a:avLst/>
          </a:prstGeom>
          <a:noFill/>
          <a:ln w="19050">
            <a:solidFill>
              <a:srgbClr val="355D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8" name="Text Box 21"/>
          <p:cNvSpPr txBox="1">
            <a:spLocks noChangeArrowheads="1"/>
          </p:cNvSpPr>
          <p:nvPr/>
        </p:nvSpPr>
        <p:spPr bwMode="auto">
          <a:xfrm>
            <a:off x="395288" y="3192463"/>
            <a:ext cx="67675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defRPr/>
            </a:pPr>
            <a:endParaRPr lang="de-DE" altLang="de-DE" sz="2800" i="0" smtClean="0">
              <a:latin typeface="Times New Roman" pitchFamily="18" charset="0"/>
            </a:endParaRPr>
          </a:p>
        </p:txBody>
      </p:sp>
      <p:sp>
        <p:nvSpPr>
          <p:cNvPr id="1029" name="Line 24"/>
          <p:cNvSpPr>
            <a:spLocks noChangeShapeType="1"/>
          </p:cNvSpPr>
          <p:nvPr/>
        </p:nvSpPr>
        <p:spPr bwMode="auto">
          <a:xfrm>
            <a:off x="304800" y="6324600"/>
            <a:ext cx="8642350" cy="0"/>
          </a:xfrm>
          <a:prstGeom prst="line">
            <a:avLst/>
          </a:prstGeom>
          <a:noFill/>
          <a:ln w="19050">
            <a:solidFill>
              <a:srgbClr val="355D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Text Box 27"/>
          <p:cNvSpPr txBox="1">
            <a:spLocks noChangeArrowheads="1"/>
          </p:cNvSpPr>
          <p:nvPr/>
        </p:nvSpPr>
        <p:spPr bwMode="auto">
          <a:xfrm>
            <a:off x="2057400" y="228600"/>
            <a:ext cx="670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de-DE" altLang="de-DE" i="0" smtClean="0">
              <a:latin typeface="Times New Roman" pitchFamily="18" charset="0"/>
            </a:endParaRPr>
          </a:p>
        </p:txBody>
      </p:sp>
      <p:sp>
        <p:nvSpPr>
          <p:cNvPr id="1031" name="Text Box 30"/>
          <p:cNvSpPr txBox="1">
            <a:spLocks noChangeArrowheads="1"/>
          </p:cNvSpPr>
          <p:nvPr/>
        </p:nvSpPr>
        <p:spPr bwMode="auto">
          <a:xfrm>
            <a:off x="8388350" y="6453188"/>
            <a:ext cx="5762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6B79DF58-B9ED-41D2-9BB2-EA37AC2B2081}" type="slidenum">
              <a:rPr lang="de-DE" altLang="de-DE" sz="1000" i="0" smtClean="0">
                <a:latin typeface="Times New Roman" pitchFamily="18" charset="0"/>
              </a:rPr>
              <a:pPr eaLnBrk="1" hangingPunct="1">
                <a:spcBef>
                  <a:spcPct val="50000"/>
                </a:spcBef>
                <a:defRPr/>
              </a:pPr>
              <a:t>‹Nr.›</a:t>
            </a:fld>
            <a:endParaRPr lang="de-DE" altLang="de-DE" sz="1000" i="0" smtClean="0">
              <a:latin typeface="Times New Roman" pitchFamily="18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294528" y="6439024"/>
            <a:ext cx="37449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de-DE" sz="1000" i="0" dirty="0" smtClean="0"/>
              <a:t>Informationsabend der 10. Jahrgangsstufe </a:t>
            </a:r>
          </a:p>
          <a:p>
            <a:pPr algn="l" eaLnBrk="1" hangingPunct="1">
              <a:spcBef>
                <a:spcPct val="50000"/>
              </a:spcBef>
              <a:defRPr/>
            </a:pPr>
            <a:endParaRPr lang="de-DE" sz="1000" i="0" dirty="0" smtClean="0"/>
          </a:p>
          <a:p>
            <a:pPr algn="l" eaLnBrk="1" hangingPunct="1">
              <a:spcBef>
                <a:spcPct val="50000"/>
              </a:spcBef>
              <a:defRPr/>
            </a:pPr>
            <a:endParaRPr lang="de-DE" sz="1000" i="0" dirty="0" smtClean="0"/>
          </a:p>
        </p:txBody>
      </p:sp>
      <p:sp>
        <p:nvSpPr>
          <p:cNvPr id="1033" name="Text Box 13"/>
          <p:cNvSpPr txBox="1">
            <a:spLocks noChangeArrowheads="1"/>
          </p:cNvSpPr>
          <p:nvPr/>
        </p:nvSpPr>
        <p:spPr bwMode="auto">
          <a:xfrm>
            <a:off x="1835150" y="0"/>
            <a:ext cx="5976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altLang="de-DE" i="0" dirty="0" smtClean="0"/>
              <a:t>Informationen zur Oberstufe</a:t>
            </a:r>
          </a:p>
        </p:txBody>
      </p:sp>
      <p:pic>
        <p:nvPicPr>
          <p:cNvPr id="11" name="Grafik 10"/>
          <p:cNvPicPr/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003" y="228600"/>
            <a:ext cx="1512169" cy="6683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5E410-3E39-4CF1-92B6-8C17A511DD27}" type="datetimeFigureOut">
              <a:rPr lang="de-DE" smtClean="0"/>
              <a:t>13.01.2020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BF231-A4C3-4EA6-9A5A-251C2882F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54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071538" y="1934166"/>
            <a:ext cx="7000924" cy="92333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de-DE" sz="5400" b="1" i="0" dirty="0">
                <a:ln w="11430"/>
                <a:solidFill>
                  <a:srgbClr val="0066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Herzlich</a:t>
            </a:r>
            <a:r>
              <a:rPr lang="de-DE" sz="5400" b="1" i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 </a:t>
            </a:r>
            <a:r>
              <a:rPr lang="de-DE" sz="5400" b="1" i="0" dirty="0">
                <a:ln w="11430"/>
                <a:solidFill>
                  <a:srgbClr val="0066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Willkommen</a:t>
            </a:r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1116013" y="5734050"/>
            <a:ext cx="7343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b="1" dirty="0">
                <a:solidFill>
                  <a:srgbClr val="0000CC"/>
                </a:solidFill>
              </a:rPr>
              <a:t> </a:t>
            </a:r>
            <a:r>
              <a:rPr lang="de-DE" altLang="de-DE" sz="1800" dirty="0">
                <a:solidFill>
                  <a:srgbClr val="0000CC"/>
                </a:solidFill>
              </a:rPr>
              <a:t>Oberstufenkoordinatoren:  Lorenz </a:t>
            </a:r>
            <a:r>
              <a:rPr lang="de-DE" altLang="de-DE" sz="1800" dirty="0" err="1">
                <a:solidFill>
                  <a:srgbClr val="0000CC"/>
                </a:solidFill>
              </a:rPr>
              <a:t>Bundscherer</a:t>
            </a:r>
            <a:r>
              <a:rPr lang="de-DE" altLang="de-DE" sz="1800" dirty="0">
                <a:solidFill>
                  <a:srgbClr val="0000CC"/>
                </a:solidFill>
              </a:rPr>
              <a:t> </a:t>
            </a:r>
            <a:r>
              <a:rPr lang="de-DE" altLang="de-DE" sz="1800" dirty="0" smtClean="0">
                <a:solidFill>
                  <a:srgbClr val="0000CC"/>
                </a:solidFill>
              </a:rPr>
              <a:t>, Rainer Groll</a:t>
            </a:r>
            <a:endParaRPr lang="de-DE" altLang="de-DE" sz="1800" dirty="0">
              <a:solidFill>
                <a:srgbClr val="0000CC"/>
              </a:solidFill>
            </a:endParaRPr>
          </a:p>
        </p:txBody>
      </p:sp>
      <p:pic>
        <p:nvPicPr>
          <p:cNvPr id="6" name="Grafi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861866"/>
            <a:ext cx="5760720" cy="239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3079" name="Text Box 12"/>
          <p:cNvSpPr txBox="1">
            <a:spLocks noChangeArrowheads="1"/>
          </p:cNvSpPr>
          <p:nvPr/>
        </p:nvSpPr>
        <p:spPr bwMode="auto">
          <a:xfrm>
            <a:off x="755650" y="1916113"/>
            <a:ext cx="76327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 u="sng"/>
              <a:t>Themenbereiche</a:t>
            </a:r>
            <a:r>
              <a:rPr lang="de-DE" altLang="de-DE" b="1" i="0" u="sng">
                <a:latin typeface="Times New Roman" pitchFamily="18" charset="0"/>
              </a:rPr>
              <a:t>: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 Aufbau der gymnasialen Oberstufe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 Besonderheiten der 11. und 12. Jahrgangsstufe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 Belegung von Fächern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 Seminare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 Abiturprüfung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  <p:bldP spid="3076" grpId="0"/>
      <p:bldP spid="3077" grpId="0"/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Aufbau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684213" y="2276475"/>
            <a:ext cx="77041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Aufbau</a:t>
            </a:r>
            <a:br>
              <a:rPr lang="de-DE" altLang="de-DE" sz="4000" i="0"/>
            </a:br>
            <a:r>
              <a:rPr lang="de-DE" altLang="de-DE" sz="4000" i="0"/>
              <a:t>der gymnasialen Oberstufe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/>
          <p:cNvSpPr txBox="1">
            <a:spLocks noChangeArrowheads="1"/>
          </p:cNvSpPr>
          <p:nvPr/>
        </p:nvSpPr>
        <p:spPr bwMode="auto">
          <a:xfrm>
            <a:off x="457200" y="1341438"/>
            <a:ext cx="914400" cy="2879725"/>
          </a:xfrm>
          <a:prstGeom prst="rect">
            <a:avLst/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altLang="de-DE" sz="1600" b="1" i="0">
                <a:latin typeface="Times New Roman" pitchFamily="18" charset="0"/>
              </a:rPr>
              <a:t>Jgst.</a:t>
            </a:r>
            <a:endParaRPr lang="de-DE" altLang="de-DE" sz="1600" i="0">
              <a:latin typeface="Times New Roman" pitchFamily="18" charset="0"/>
            </a:endParaRPr>
          </a:p>
          <a:p>
            <a:endParaRPr lang="de-DE" altLang="de-DE" sz="1600" i="0">
              <a:latin typeface="Times New Roman" pitchFamily="18" charset="0"/>
            </a:endParaRPr>
          </a:p>
          <a:p>
            <a:endParaRPr lang="de-DE" altLang="de-DE" sz="1600" i="0">
              <a:latin typeface="Times New Roman" pitchFamily="18" charset="0"/>
            </a:endParaRPr>
          </a:p>
          <a:p>
            <a:r>
              <a:rPr lang="de-DE" altLang="de-DE" b="1" i="0">
                <a:latin typeface="Times New Roman" pitchFamily="18" charset="0"/>
              </a:rPr>
              <a:t>10</a:t>
            </a:r>
          </a:p>
          <a:p>
            <a:endParaRPr lang="de-DE" altLang="de-DE" sz="1600" i="0">
              <a:latin typeface="Times New Roman" pitchFamily="18" charset="0"/>
            </a:endParaRPr>
          </a:p>
          <a:p>
            <a:endParaRPr lang="de-DE" altLang="de-DE" sz="1600" i="0">
              <a:latin typeface="Times New Roman" pitchFamily="18" charset="0"/>
            </a:endParaRPr>
          </a:p>
          <a:p>
            <a:endParaRPr lang="de-DE" altLang="de-DE" sz="400" i="0">
              <a:latin typeface="Times New Roman" pitchFamily="18" charset="0"/>
            </a:endParaRPr>
          </a:p>
          <a:p>
            <a:r>
              <a:rPr lang="de-DE" altLang="de-DE" b="1" i="0">
                <a:latin typeface="Times New Roman" pitchFamily="18" charset="0"/>
              </a:rPr>
              <a:t>11</a:t>
            </a:r>
            <a:endParaRPr lang="de-DE" altLang="de-DE" i="0">
              <a:latin typeface="Times New Roman" pitchFamily="18" charset="0"/>
            </a:endParaRPr>
          </a:p>
          <a:p>
            <a:endParaRPr lang="de-DE" altLang="de-DE" sz="1600" i="0">
              <a:latin typeface="Times New Roman" pitchFamily="18" charset="0"/>
            </a:endParaRPr>
          </a:p>
          <a:p>
            <a:r>
              <a:rPr lang="de-DE" altLang="de-DE" b="1" i="0">
                <a:latin typeface="Times New Roman" pitchFamily="18" charset="0"/>
              </a:rPr>
              <a:t>12</a:t>
            </a:r>
          </a:p>
          <a:p>
            <a:endParaRPr lang="de-DE" altLang="de-DE" b="1" i="0">
              <a:latin typeface="Times New Roman" pitchFamily="18" charset="0"/>
            </a:endParaRP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4140200" y="1341438"/>
            <a:ext cx="2592388" cy="287972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altLang="de-DE" sz="1600" b="1" i="0"/>
              <a:t>Zeitliche Einteilung</a:t>
            </a:r>
            <a:endParaRPr lang="de-DE" altLang="de-DE" sz="1600" i="0"/>
          </a:p>
          <a:p>
            <a:endParaRPr lang="de-DE" altLang="de-DE" sz="1600" i="0"/>
          </a:p>
          <a:p>
            <a:endParaRPr lang="de-DE" altLang="de-DE" sz="1600" i="0"/>
          </a:p>
          <a:p>
            <a:r>
              <a:rPr lang="de-DE" altLang="de-DE" sz="1600" i="0" u="sng"/>
              <a:t>ein</a:t>
            </a:r>
            <a:r>
              <a:rPr lang="de-DE" altLang="de-DE" sz="1600" i="0"/>
              <a:t> Schuljahr</a:t>
            </a:r>
          </a:p>
          <a:p>
            <a:endParaRPr lang="de-DE" altLang="de-DE" i="0"/>
          </a:p>
          <a:p>
            <a:endParaRPr lang="de-DE" altLang="de-DE" sz="1200" i="0"/>
          </a:p>
          <a:p>
            <a:r>
              <a:rPr lang="de-DE" altLang="de-DE" sz="1600" i="0"/>
              <a:t>4 Ausbildungsabschnitte:</a:t>
            </a:r>
          </a:p>
          <a:p>
            <a:r>
              <a:rPr lang="de-DE" altLang="de-DE" sz="1600" b="1" i="0"/>
              <a:t>11/1</a:t>
            </a:r>
          </a:p>
          <a:p>
            <a:r>
              <a:rPr lang="de-DE" altLang="de-DE" sz="1600" b="1" i="0"/>
              <a:t>11/2</a:t>
            </a:r>
          </a:p>
          <a:p>
            <a:r>
              <a:rPr lang="de-DE" altLang="de-DE" sz="1600" b="1" i="0"/>
              <a:t>12/1</a:t>
            </a:r>
          </a:p>
          <a:p>
            <a:r>
              <a:rPr lang="de-DE" altLang="de-DE" sz="1600" b="1" i="0"/>
              <a:t>12/2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547813" y="1341438"/>
            <a:ext cx="2184400" cy="287972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altLang="de-DE" sz="1600" b="1" i="0"/>
              <a:t>Phase</a:t>
            </a:r>
            <a:endParaRPr lang="de-DE" altLang="de-DE" sz="1600" i="0"/>
          </a:p>
          <a:p>
            <a:endParaRPr lang="de-DE" altLang="de-DE" sz="1600" i="0">
              <a:latin typeface="Times New Roman" pitchFamily="18" charset="0"/>
            </a:endParaRPr>
          </a:p>
          <a:p>
            <a:r>
              <a:rPr lang="de-DE" altLang="de-DE" i="0"/>
              <a:t>Einführungs</a:t>
            </a:r>
          </a:p>
          <a:p>
            <a:r>
              <a:rPr lang="de-DE" altLang="de-DE" i="0"/>
              <a:t>-phase</a:t>
            </a:r>
          </a:p>
          <a:p>
            <a:endParaRPr lang="de-DE" altLang="de-DE" sz="1600" i="0">
              <a:latin typeface="Times New Roman" pitchFamily="18" charset="0"/>
            </a:endParaRPr>
          </a:p>
          <a:p>
            <a:endParaRPr lang="de-DE" altLang="de-DE" sz="2000" i="0">
              <a:latin typeface="Times New Roman" pitchFamily="18" charset="0"/>
            </a:endParaRPr>
          </a:p>
          <a:p>
            <a:r>
              <a:rPr lang="de-DE" altLang="de-DE" i="0"/>
              <a:t>Qualifikations-</a:t>
            </a:r>
          </a:p>
          <a:p>
            <a:r>
              <a:rPr lang="de-DE" altLang="de-DE" i="0"/>
              <a:t>phase</a:t>
            </a:r>
            <a:endParaRPr lang="de-DE" altLang="de-DE" sz="1600" i="0">
              <a:latin typeface="Times New Roman" pitchFamily="18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7086600" y="1341438"/>
            <a:ext cx="1600200" cy="2879725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altLang="de-DE" sz="1600" b="1" i="0"/>
              <a:t>Merkmale</a:t>
            </a:r>
            <a:endParaRPr lang="de-DE" altLang="de-DE" sz="1600" i="0"/>
          </a:p>
          <a:p>
            <a:endParaRPr lang="de-DE" altLang="de-DE" sz="1600" i="0"/>
          </a:p>
          <a:p>
            <a:r>
              <a:rPr lang="de-DE" altLang="de-DE" sz="1600" b="1" i="0"/>
              <a:t>Klassen-</a:t>
            </a:r>
          </a:p>
          <a:p>
            <a:r>
              <a:rPr lang="de-DE" altLang="de-DE" sz="1600" b="1" i="0"/>
              <a:t>verband</a:t>
            </a:r>
          </a:p>
          <a:p>
            <a:endParaRPr lang="de-DE" altLang="de-DE" sz="1600" i="0"/>
          </a:p>
          <a:p>
            <a:endParaRPr lang="de-DE" altLang="de-DE" sz="1600" i="0"/>
          </a:p>
          <a:p>
            <a:r>
              <a:rPr lang="de-DE" altLang="de-DE" sz="1600" b="1" i="0"/>
              <a:t>Kurse</a:t>
            </a:r>
          </a:p>
          <a:p>
            <a:r>
              <a:rPr lang="de-DE" altLang="de-DE" sz="1600" i="0"/>
              <a:t>und</a:t>
            </a:r>
          </a:p>
          <a:p>
            <a:r>
              <a:rPr lang="de-DE" altLang="de-DE" sz="1600" b="1" i="0"/>
              <a:t>Seminare</a:t>
            </a:r>
          </a:p>
          <a:p>
            <a:endParaRPr lang="de-DE" altLang="de-DE" b="1" i="0">
              <a:latin typeface="Times New Roman" pitchFamily="18" charset="0"/>
            </a:endParaRPr>
          </a:p>
        </p:txBody>
      </p:sp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457200" y="4421188"/>
            <a:ext cx="8229600" cy="376237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1800" b="1" i="0"/>
              <a:t>A B I T U R</a:t>
            </a:r>
          </a:p>
        </p:txBody>
      </p:sp>
      <p:sp>
        <p:nvSpPr>
          <p:cNvPr id="5127" name="AutoShape 11"/>
          <p:cNvSpPr>
            <a:spLocks noChangeArrowheads="1"/>
          </p:cNvSpPr>
          <p:nvPr/>
        </p:nvSpPr>
        <p:spPr bwMode="auto">
          <a:xfrm>
            <a:off x="2462213" y="5013325"/>
            <a:ext cx="6096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i="0"/>
          </a:p>
        </p:txBody>
      </p:sp>
      <p:sp>
        <p:nvSpPr>
          <p:cNvPr id="5128" name="AutoShape 12"/>
          <p:cNvSpPr>
            <a:spLocks noChangeArrowheads="1"/>
          </p:cNvSpPr>
          <p:nvPr/>
        </p:nvSpPr>
        <p:spPr bwMode="auto">
          <a:xfrm>
            <a:off x="6715125" y="5013325"/>
            <a:ext cx="6096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i="0"/>
          </a:p>
        </p:txBody>
      </p:sp>
      <p:sp>
        <p:nvSpPr>
          <p:cNvPr id="5129" name="Rectangle 13"/>
          <p:cNvSpPr>
            <a:spLocks noChangeArrowheads="1"/>
          </p:cNvSpPr>
          <p:nvPr/>
        </p:nvSpPr>
        <p:spPr bwMode="auto">
          <a:xfrm>
            <a:off x="492125" y="5661025"/>
            <a:ext cx="4508500" cy="461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de-DE" altLang="de-DE" b="1" i="0"/>
              <a:t>Studium an einer Hochschule</a:t>
            </a:r>
            <a:endParaRPr lang="de-DE" altLang="de-DE" b="1" i="0">
              <a:solidFill>
                <a:schemeClr val="bg1"/>
              </a:solidFill>
            </a:endParaRPr>
          </a:p>
        </p:txBody>
      </p:sp>
      <p:sp>
        <p:nvSpPr>
          <p:cNvPr id="5130" name="Text Box 14"/>
          <p:cNvSpPr txBox="1">
            <a:spLocks noChangeArrowheads="1"/>
          </p:cNvSpPr>
          <p:nvPr/>
        </p:nvSpPr>
        <p:spPr bwMode="auto">
          <a:xfrm>
            <a:off x="5286375" y="5661025"/>
            <a:ext cx="3429000" cy="4667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i="0"/>
              <a:t>Berufsausbildung</a:t>
            </a:r>
          </a:p>
        </p:txBody>
      </p:sp>
      <p:sp>
        <p:nvSpPr>
          <p:cNvPr id="5131" name="Line 21"/>
          <p:cNvSpPr>
            <a:spLocks noChangeShapeType="1"/>
          </p:cNvSpPr>
          <p:nvPr/>
        </p:nvSpPr>
        <p:spPr bwMode="auto">
          <a:xfrm>
            <a:off x="468313" y="1700213"/>
            <a:ext cx="820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132" name="Line 22"/>
          <p:cNvSpPr>
            <a:spLocks noChangeShapeType="1"/>
          </p:cNvSpPr>
          <p:nvPr/>
        </p:nvSpPr>
        <p:spPr bwMode="auto">
          <a:xfrm>
            <a:off x="468313" y="2852738"/>
            <a:ext cx="820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133" name="Text Box 23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Aufbau</a:t>
            </a:r>
          </a:p>
        </p:txBody>
      </p:sp>
      <p:sp>
        <p:nvSpPr>
          <p:cNvPr id="5134" name="Text Box 24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5135" name="Text Box 25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5136" name="Text Box 26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5137" name="Text Box 27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 animBg="1"/>
      <p:bldP spid="5125" grpId="0" animBg="1"/>
      <p:bldP spid="5126" grpId="0" animBg="1"/>
      <p:bldP spid="5127" grpId="0" animBg="1"/>
      <p:bldP spid="5128" grpId="0" animBg="1"/>
      <p:bldP spid="5129" grpId="0" animBg="1"/>
      <p:bldP spid="5130" grpId="0" animBg="1"/>
      <p:bldP spid="5131" grpId="0" animBg="1"/>
      <p:bldP spid="51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4"/>
          <p:cNvGrpSpPr>
            <a:grpSpLocks/>
          </p:cNvGrpSpPr>
          <p:nvPr/>
        </p:nvGrpSpPr>
        <p:grpSpPr bwMode="auto">
          <a:xfrm>
            <a:off x="1042988" y="1412875"/>
            <a:ext cx="7489825" cy="4032250"/>
            <a:chOff x="657" y="1026"/>
            <a:chExt cx="4718" cy="2540"/>
          </a:xfrm>
        </p:grpSpPr>
        <p:sp>
          <p:nvSpPr>
            <p:cNvPr id="6159" name="AutoShape 13"/>
            <p:cNvSpPr>
              <a:spLocks noChangeArrowheads="1"/>
            </p:cNvSpPr>
            <p:nvPr/>
          </p:nvSpPr>
          <p:spPr bwMode="auto">
            <a:xfrm rot="10800000">
              <a:off x="1519" y="1026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60" name="Rectangle 12"/>
            <p:cNvSpPr>
              <a:spLocks noChangeArrowheads="1"/>
            </p:cNvSpPr>
            <p:nvPr/>
          </p:nvSpPr>
          <p:spPr bwMode="auto">
            <a:xfrm>
              <a:off x="657" y="1253"/>
              <a:ext cx="4718" cy="2313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</p:grp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Aufbau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grpSp>
        <p:nvGrpSpPr>
          <p:cNvPr id="6152" name="Group 10"/>
          <p:cNvGrpSpPr>
            <a:grpSpLocks/>
          </p:cNvGrpSpPr>
          <p:nvPr/>
        </p:nvGrpSpPr>
        <p:grpSpPr bwMode="auto">
          <a:xfrm>
            <a:off x="827088" y="1557338"/>
            <a:ext cx="7489825" cy="4032250"/>
            <a:chOff x="521" y="1117"/>
            <a:chExt cx="4718" cy="2540"/>
          </a:xfrm>
        </p:grpSpPr>
        <p:sp>
          <p:nvSpPr>
            <p:cNvPr id="6157" name="Rectangle 8"/>
            <p:cNvSpPr>
              <a:spLocks noChangeArrowheads="1"/>
            </p:cNvSpPr>
            <p:nvPr/>
          </p:nvSpPr>
          <p:spPr bwMode="auto">
            <a:xfrm>
              <a:off x="521" y="1344"/>
              <a:ext cx="4718" cy="2313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sp>
          <p:nvSpPr>
            <p:cNvPr id="6158" name="AutoShape 9"/>
            <p:cNvSpPr>
              <a:spLocks noChangeArrowheads="1"/>
            </p:cNvSpPr>
            <p:nvPr/>
          </p:nvSpPr>
          <p:spPr bwMode="auto">
            <a:xfrm rot="10800000">
              <a:off x="521" y="1117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6153" name="Text Box 15"/>
          <p:cNvSpPr txBox="1">
            <a:spLocks noChangeArrowheads="1"/>
          </p:cNvSpPr>
          <p:nvPr/>
        </p:nvSpPr>
        <p:spPr bwMode="auto">
          <a:xfrm>
            <a:off x="1116013" y="1557338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10</a:t>
            </a:r>
          </a:p>
        </p:txBody>
      </p:sp>
      <p:sp>
        <p:nvSpPr>
          <p:cNvPr id="6154" name="Text Box 16"/>
          <p:cNvSpPr txBox="1">
            <a:spLocks noChangeArrowheads="1"/>
          </p:cNvSpPr>
          <p:nvPr/>
        </p:nvSpPr>
        <p:spPr bwMode="auto">
          <a:xfrm>
            <a:off x="2843213" y="1412875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11 - 12</a:t>
            </a:r>
          </a:p>
        </p:txBody>
      </p:sp>
      <p:sp>
        <p:nvSpPr>
          <p:cNvPr id="6155" name="Text Box 17"/>
          <p:cNvSpPr txBox="1">
            <a:spLocks noChangeArrowheads="1"/>
          </p:cNvSpPr>
          <p:nvPr/>
        </p:nvSpPr>
        <p:spPr bwMode="auto">
          <a:xfrm>
            <a:off x="1258888" y="1989138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/>
              <a:t>Einführungsphase / Vorbereitungsphase</a:t>
            </a:r>
          </a:p>
        </p:txBody>
      </p:sp>
      <p:sp>
        <p:nvSpPr>
          <p:cNvPr id="6156" name="Text Box 18"/>
          <p:cNvSpPr txBox="1">
            <a:spLocks noChangeArrowheads="1"/>
          </p:cNvSpPr>
          <p:nvPr/>
        </p:nvSpPr>
        <p:spPr bwMode="auto">
          <a:xfrm>
            <a:off x="971550" y="2565400"/>
            <a:ext cx="66960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 dirty="0"/>
              <a:t> Wahl des Kursprogramms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 dirty="0"/>
              <a:t> Beratung </a:t>
            </a:r>
            <a:r>
              <a:rPr lang="de-DE" altLang="de-DE" sz="2000" i="0" dirty="0"/>
              <a:t>durch</a:t>
            </a:r>
          </a:p>
          <a:p>
            <a:pPr lvl="1"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2000" i="0" dirty="0"/>
              <a:t> Fachlehrer</a:t>
            </a:r>
          </a:p>
          <a:p>
            <a:pPr lvl="1"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2000" i="0" dirty="0"/>
              <a:t> Oberstufenkoordinatoren (</a:t>
            </a:r>
            <a:r>
              <a:rPr lang="de-DE" altLang="de-DE" sz="2000" i="0" dirty="0" err="1" smtClean="0"/>
              <a:t>Bundscherer</a:t>
            </a:r>
            <a:r>
              <a:rPr lang="de-DE" altLang="de-DE" sz="2000" i="0" dirty="0" smtClean="0"/>
              <a:t>, Groll)</a:t>
            </a:r>
            <a:endParaRPr lang="de-DE" altLang="de-DE" sz="2000" i="0" dirty="0"/>
          </a:p>
          <a:p>
            <a:pPr lvl="1"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2000" i="0" dirty="0"/>
              <a:t> Beratungslehrer (</a:t>
            </a:r>
            <a:r>
              <a:rPr lang="de-DE" altLang="de-DE" sz="2000" i="0" dirty="0" err="1"/>
              <a:t>Niesler</a:t>
            </a:r>
            <a:r>
              <a:rPr lang="de-DE" altLang="de-DE" sz="2000" i="0" dirty="0"/>
              <a:t>)</a:t>
            </a:r>
          </a:p>
          <a:p>
            <a:pPr lvl="1" algn="l" eaLnBrk="1" hangingPunct="1">
              <a:spcBef>
                <a:spcPct val="50000"/>
              </a:spcBef>
            </a:pPr>
            <a:endParaRPr lang="de-DE" altLang="de-DE" sz="200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042988" y="1412875"/>
            <a:ext cx="7489825" cy="4321175"/>
            <a:chOff x="657" y="1026"/>
            <a:chExt cx="4718" cy="2540"/>
          </a:xfrm>
        </p:grpSpPr>
        <p:sp>
          <p:nvSpPr>
            <p:cNvPr id="7183" name="AutoShape 3"/>
            <p:cNvSpPr>
              <a:spLocks noChangeArrowheads="1"/>
            </p:cNvSpPr>
            <p:nvPr/>
          </p:nvSpPr>
          <p:spPr bwMode="auto">
            <a:xfrm rot="10800000">
              <a:off x="1519" y="1026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7184" name="Rectangle 4"/>
            <p:cNvSpPr>
              <a:spLocks noChangeArrowheads="1"/>
            </p:cNvSpPr>
            <p:nvPr/>
          </p:nvSpPr>
          <p:spPr bwMode="auto">
            <a:xfrm>
              <a:off x="657" y="1253"/>
              <a:ext cx="4718" cy="2313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</p:grp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Aufbau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grpSp>
        <p:nvGrpSpPr>
          <p:cNvPr id="7176" name="Group 10"/>
          <p:cNvGrpSpPr>
            <a:grpSpLocks/>
          </p:cNvGrpSpPr>
          <p:nvPr/>
        </p:nvGrpSpPr>
        <p:grpSpPr bwMode="auto">
          <a:xfrm>
            <a:off x="838200" y="1600200"/>
            <a:ext cx="7489825" cy="4319588"/>
            <a:chOff x="521" y="1117"/>
            <a:chExt cx="4718" cy="2540"/>
          </a:xfrm>
        </p:grpSpPr>
        <p:sp>
          <p:nvSpPr>
            <p:cNvPr id="7181" name="Rectangle 11"/>
            <p:cNvSpPr>
              <a:spLocks noChangeArrowheads="1"/>
            </p:cNvSpPr>
            <p:nvPr/>
          </p:nvSpPr>
          <p:spPr bwMode="auto">
            <a:xfrm>
              <a:off x="521" y="1344"/>
              <a:ext cx="4718" cy="2313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sp>
          <p:nvSpPr>
            <p:cNvPr id="7182" name="AutoShape 12"/>
            <p:cNvSpPr>
              <a:spLocks noChangeArrowheads="1"/>
            </p:cNvSpPr>
            <p:nvPr/>
          </p:nvSpPr>
          <p:spPr bwMode="auto">
            <a:xfrm rot="10800000">
              <a:off x="521" y="1117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7177" name="Text Box 13"/>
          <p:cNvSpPr txBox="1">
            <a:spLocks noChangeArrowheads="1"/>
          </p:cNvSpPr>
          <p:nvPr/>
        </p:nvSpPr>
        <p:spPr bwMode="auto">
          <a:xfrm>
            <a:off x="1116013" y="1557338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10</a:t>
            </a:r>
          </a:p>
        </p:txBody>
      </p:sp>
      <p:sp>
        <p:nvSpPr>
          <p:cNvPr id="7178" name="Text Box 14"/>
          <p:cNvSpPr txBox="1">
            <a:spLocks noChangeArrowheads="1"/>
          </p:cNvSpPr>
          <p:nvPr/>
        </p:nvSpPr>
        <p:spPr bwMode="auto">
          <a:xfrm>
            <a:off x="2843213" y="1412875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11 - 12</a:t>
            </a:r>
          </a:p>
        </p:txBody>
      </p:sp>
      <p:sp>
        <p:nvSpPr>
          <p:cNvPr id="7179" name="Text Box 15"/>
          <p:cNvSpPr txBox="1">
            <a:spLocks noChangeArrowheads="1"/>
          </p:cNvSpPr>
          <p:nvPr/>
        </p:nvSpPr>
        <p:spPr bwMode="auto">
          <a:xfrm>
            <a:off x="1258888" y="1989138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/>
              <a:t>Zeitplan</a:t>
            </a:r>
          </a:p>
        </p:txBody>
      </p:sp>
      <p:sp>
        <p:nvSpPr>
          <p:cNvPr id="6156" name="Text Box 16"/>
          <p:cNvSpPr txBox="1">
            <a:spLocks noChangeArrowheads="1"/>
          </p:cNvSpPr>
          <p:nvPr/>
        </p:nvSpPr>
        <p:spPr bwMode="auto">
          <a:xfrm>
            <a:off x="971550" y="2565400"/>
            <a:ext cx="66960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0" indent="-22860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  November  </a:t>
            </a:r>
            <a:r>
              <a:rPr lang="de-DE" altLang="de-DE" sz="2000" i="0" dirty="0" smtClean="0"/>
              <a:t>         Verteilung </a:t>
            </a:r>
            <a:r>
              <a:rPr lang="de-DE" altLang="de-DE" sz="2000" i="0" dirty="0"/>
              <a:t>der Info-Broschüren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  Dezember  </a:t>
            </a:r>
            <a:r>
              <a:rPr lang="de-DE" altLang="de-DE" sz="2000" i="0" dirty="0" smtClean="0"/>
              <a:t>         </a:t>
            </a:r>
            <a:r>
              <a:rPr lang="de-DE" altLang="de-DE" sz="2000" i="0" dirty="0"/>
              <a:t>Information zur Oberstufe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	</a:t>
            </a:r>
            <a:r>
              <a:rPr lang="de-DE" altLang="de-DE" sz="2000" i="0" dirty="0" smtClean="0"/>
              <a:t> </a:t>
            </a:r>
            <a:r>
              <a:rPr lang="de-DE" altLang="de-DE" sz="2000" i="0" dirty="0"/>
              <a:t>Publikation der Seminarthemen           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  Januar       </a:t>
            </a:r>
            <a:r>
              <a:rPr lang="de-DE" altLang="de-DE" sz="2000" i="0" dirty="0" smtClean="0"/>
              <a:t>          </a:t>
            </a:r>
            <a:r>
              <a:rPr lang="de-DE" altLang="de-DE" sz="2000" i="0" dirty="0"/>
              <a:t>Elternabend zur Oberstufe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   </a:t>
            </a:r>
            <a:r>
              <a:rPr lang="de-DE" altLang="de-DE" sz="2000" i="0" dirty="0" smtClean="0"/>
              <a:t>                           </a:t>
            </a:r>
            <a:r>
              <a:rPr lang="de-DE" altLang="de-DE" sz="2000" i="0" dirty="0"/>
              <a:t>Info Musik</a:t>
            </a:r>
            <a:r>
              <a:rPr lang="de-DE" altLang="de-DE" sz="2000" i="0" dirty="0" smtClean="0"/>
              <a:t>, Kunst </a:t>
            </a:r>
            <a:r>
              <a:rPr lang="de-DE" altLang="de-DE" sz="2000" i="0" dirty="0"/>
              <a:t>und Sport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1042988" y="1412875"/>
            <a:ext cx="7489825" cy="4321175"/>
            <a:chOff x="657" y="1026"/>
            <a:chExt cx="4718" cy="2540"/>
          </a:xfrm>
        </p:grpSpPr>
        <p:sp>
          <p:nvSpPr>
            <p:cNvPr id="8207" name="AutoShape 3"/>
            <p:cNvSpPr>
              <a:spLocks noChangeArrowheads="1"/>
            </p:cNvSpPr>
            <p:nvPr/>
          </p:nvSpPr>
          <p:spPr bwMode="auto">
            <a:xfrm rot="10800000">
              <a:off x="1519" y="1026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8208" name="Rectangle 4"/>
            <p:cNvSpPr>
              <a:spLocks noChangeArrowheads="1"/>
            </p:cNvSpPr>
            <p:nvPr/>
          </p:nvSpPr>
          <p:spPr bwMode="auto">
            <a:xfrm>
              <a:off x="657" y="1253"/>
              <a:ext cx="4718" cy="2313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</p:grp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Aufbau</a:t>
            </a: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8199" name="Text Box 9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grpSp>
        <p:nvGrpSpPr>
          <p:cNvPr id="8200" name="Group 10"/>
          <p:cNvGrpSpPr>
            <a:grpSpLocks/>
          </p:cNvGrpSpPr>
          <p:nvPr/>
        </p:nvGrpSpPr>
        <p:grpSpPr bwMode="auto">
          <a:xfrm>
            <a:off x="827088" y="1557338"/>
            <a:ext cx="7489825" cy="4319587"/>
            <a:chOff x="521" y="1117"/>
            <a:chExt cx="4718" cy="2540"/>
          </a:xfrm>
        </p:grpSpPr>
        <p:sp>
          <p:nvSpPr>
            <p:cNvPr id="8205" name="Rectangle 11"/>
            <p:cNvSpPr>
              <a:spLocks noChangeArrowheads="1"/>
            </p:cNvSpPr>
            <p:nvPr/>
          </p:nvSpPr>
          <p:spPr bwMode="auto">
            <a:xfrm>
              <a:off x="521" y="1344"/>
              <a:ext cx="4718" cy="2313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sp>
          <p:nvSpPr>
            <p:cNvPr id="8206" name="AutoShape 12"/>
            <p:cNvSpPr>
              <a:spLocks noChangeArrowheads="1"/>
            </p:cNvSpPr>
            <p:nvPr/>
          </p:nvSpPr>
          <p:spPr bwMode="auto">
            <a:xfrm rot="10800000">
              <a:off x="521" y="1117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8201" name="Text Box 13"/>
          <p:cNvSpPr txBox="1">
            <a:spLocks noChangeArrowheads="1"/>
          </p:cNvSpPr>
          <p:nvPr/>
        </p:nvSpPr>
        <p:spPr bwMode="auto">
          <a:xfrm>
            <a:off x="1116013" y="1557338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10</a:t>
            </a:r>
          </a:p>
        </p:txBody>
      </p:sp>
      <p:sp>
        <p:nvSpPr>
          <p:cNvPr id="8202" name="Text Box 14"/>
          <p:cNvSpPr txBox="1">
            <a:spLocks noChangeArrowheads="1"/>
          </p:cNvSpPr>
          <p:nvPr/>
        </p:nvSpPr>
        <p:spPr bwMode="auto">
          <a:xfrm>
            <a:off x="2843213" y="1412875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11 - 12</a:t>
            </a:r>
          </a:p>
        </p:txBody>
      </p:sp>
      <p:sp>
        <p:nvSpPr>
          <p:cNvPr id="8203" name="Text Box 15"/>
          <p:cNvSpPr txBox="1">
            <a:spLocks noChangeArrowheads="1"/>
          </p:cNvSpPr>
          <p:nvPr/>
        </p:nvSpPr>
        <p:spPr bwMode="auto">
          <a:xfrm>
            <a:off x="1258888" y="1989138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/>
              <a:t>Zeitplan</a:t>
            </a:r>
          </a:p>
        </p:txBody>
      </p:sp>
      <p:sp>
        <p:nvSpPr>
          <p:cNvPr id="8204" name="Text Box 16"/>
          <p:cNvSpPr txBox="1">
            <a:spLocks noChangeArrowheads="1"/>
          </p:cNvSpPr>
          <p:nvPr/>
        </p:nvSpPr>
        <p:spPr bwMode="auto">
          <a:xfrm>
            <a:off x="971550" y="2565400"/>
            <a:ext cx="669607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0" indent="-1809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Januar  	Vorstellung der Seminarthemen durch die Seminarleiter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Februar 		Verbindliche Seminarwahl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</a:t>
            </a:r>
            <a:r>
              <a:rPr lang="de-DE" altLang="de-DE" sz="2000" i="0" dirty="0" smtClean="0"/>
              <a:t>Feb./März      Verbindliche </a:t>
            </a:r>
            <a:r>
              <a:rPr lang="de-DE" altLang="de-DE" sz="2000" i="0" dirty="0"/>
              <a:t>Fächerwahl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 dirty="0"/>
              <a:t>    Juli        	Verbindliche Wahl des Zusatzangebots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0"/>
          <p:cNvGrpSpPr>
            <a:grpSpLocks/>
          </p:cNvGrpSpPr>
          <p:nvPr/>
        </p:nvGrpSpPr>
        <p:grpSpPr bwMode="auto">
          <a:xfrm>
            <a:off x="827088" y="1268413"/>
            <a:ext cx="7489825" cy="4319587"/>
            <a:chOff x="521" y="1117"/>
            <a:chExt cx="4718" cy="2540"/>
          </a:xfrm>
        </p:grpSpPr>
        <p:sp>
          <p:nvSpPr>
            <p:cNvPr id="9252" name="Rectangle 11"/>
            <p:cNvSpPr>
              <a:spLocks noChangeArrowheads="1"/>
            </p:cNvSpPr>
            <p:nvPr/>
          </p:nvSpPr>
          <p:spPr bwMode="auto">
            <a:xfrm>
              <a:off x="521" y="1344"/>
              <a:ext cx="4718" cy="2313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sp>
          <p:nvSpPr>
            <p:cNvPr id="9253" name="AutoShape 12"/>
            <p:cNvSpPr>
              <a:spLocks noChangeArrowheads="1"/>
            </p:cNvSpPr>
            <p:nvPr/>
          </p:nvSpPr>
          <p:spPr bwMode="auto">
            <a:xfrm rot="10800000">
              <a:off x="521" y="1117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9219" name="Group 2"/>
          <p:cNvGrpSpPr>
            <a:grpSpLocks/>
          </p:cNvGrpSpPr>
          <p:nvPr/>
        </p:nvGrpSpPr>
        <p:grpSpPr bwMode="auto">
          <a:xfrm>
            <a:off x="1042988" y="1412875"/>
            <a:ext cx="7489825" cy="4321175"/>
            <a:chOff x="657" y="1026"/>
            <a:chExt cx="4718" cy="2540"/>
          </a:xfrm>
        </p:grpSpPr>
        <p:sp>
          <p:nvSpPr>
            <p:cNvPr id="9250" name="AutoShape 3"/>
            <p:cNvSpPr>
              <a:spLocks noChangeArrowheads="1"/>
            </p:cNvSpPr>
            <p:nvPr/>
          </p:nvSpPr>
          <p:spPr bwMode="auto">
            <a:xfrm rot="10800000">
              <a:off x="1519" y="1026"/>
              <a:ext cx="1089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094 w 21600"/>
                <a:gd name="T13" fmla="*/ 3045 h 21600"/>
                <a:gd name="T14" fmla="*/ 18506 w 21600"/>
                <a:gd name="T15" fmla="*/ 185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578" y="21600"/>
                  </a:lnTo>
                  <a:lnTo>
                    <a:pt x="19022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251" name="Rectangle 4"/>
            <p:cNvSpPr>
              <a:spLocks noChangeArrowheads="1"/>
            </p:cNvSpPr>
            <p:nvPr/>
          </p:nvSpPr>
          <p:spPr bwMode="auto">
            <a:xfrm>
              <a:off x="657" y="1253"/>
              <a:ext cx="4718" cy="2313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</p:grp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Aufbau</a:t>
            </a: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1116013" y="1268413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10</a:t>
            </a:r>
          </a:p>
        </p:txBody>
      </p:sp>
      <p:sp>
        <p:nvSpPr>
          <p:cNvPr id="9226" name="Text Box 14"/>
          <p:cNvSpPr txBox="1">
            <a:spLocks noChangeArrowheads="1"/>
          </p:cNvSpPr>
          <p:nvPr/>
        </p:nvSpPr>
        <p:spPr bwMode="auto">
          <a:xfrm>
            <a:off x="2843213" y="1412875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11 - 12</a:t>
            </a:r>
          </a:p>
        </p:txBody>
      </p:sp>
      <p:sp>
        <p:nvSpPr>
          <p:cNvPr id="9227" name="Text Box 17"/>
          <p:cNvSpPr txBox="1">
            <a:spLocks noChangeArrowheads="1"/>
          </p:cNvSpPr>
          <p:nvPr/>
        </p:nvSpPr>
        <p:spPr bwMode="auto">
          <a:xfrm>
            <a:off x="1214438" y="1989138"/>
            <a:ext cx="7143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/>
              <a:t>Qualifikationsphase: 4 Ausbildungsabschnitte</a:t>
            </a:r>
          </a:p>
        </p:txBody>
      </p:sp>
      <p:sp>
        <p:nvSpPr>
          <p:cNvPr id="9228" name="Text Box 18"/>
          <p:cNvSpPr txBox="1">
            <a:spLocks noChangeArrowheads="1"/>
          </p:cNvSpPr>
          <p:nvPr/>
        </p:nvSpPr>
        <p:spPr bwMode="auto">
          <a:xfrm>
            <a:off x="1547813" y="3429000"/>
            <a:ext cx="6408737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i="0"/>
              <a:t>11/1		11/2		12/1		12/2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2744788" y="3284538"/>
            <a:ext cx="431800" cy="792162"/>
            <a:chOff x="1729" y="2205"/>
            <a:chExt cx="272" cy="499"/>
          </a:xfrm>
        </p:grpSpPr>
        <p:sp>
          <p:nvSpPr>
            <p:cNvPr id="9248" name="Oval 19"/>
            <p:cNvSpPr>
              <a:spLocks noChangeArrowheads="1"/>
            </p:cNvSpPr>
            <p:nvPr/>
          </p:nvSpPr>
          <p:spPr bwMode="auto">
            <a:xfrm>
              <a:off x="1746" y="2205"/>
              <a:ext cx="227" cy="4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sp>
          <p:nvSpPr>
            <p:cNvPr id="9249" name="Text Box 20"/>
            <p:cNvSpPr txBox="1">
              <a:spLocks noChangeArrowheads="1"/>
            </p:cNvSpPr>
            <p:nvPr/>
          </p:nvSpPr>
          <p:spPr bwMode="auto">
            <a:xfrm>
              <a:off x="1729" y="2275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altLang="de-DE" sz="2800" b="1" i="0">
                  <a:solidFill>
                    <a:srgbClr val="FF3300"/>
                  </a:solidFill>
                </a:rPr>
                <a:t>Z</a:t>
              </a:r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4645025" y="3284538"/>
            <a:ext cx="431800" cy="792162"/>
            <a:chOff x="1729" y="2205"/>
            <a:chExt cx="272" cy="499"/>
          </a:xfrm>
        </p:grpSpPr>
        <p:sp>
          <p:nvSpPr>
            <p:cNvPr id="9246" name="Oval 23"/>
            <p:cNvSpPr>
              <a:spLocks noChangeArrowheads="1"/>
            </p:cNvSpPr>
            <p:nvPr/>
          </p:nvSpPr>
          <p:spPr bwMode="auto">
            <a:xfrm>
              <a:off x="1746" y="2205"/>
              <a:ext cx="227" cy="4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sp>
          <p:nvSpPr>
            <p:cNvPr id="9247" name="Text Box 24"/>
            <p:cNvSpPr txBox="1">
              <a:spLocks noChangeArrowheads="1"/>
            </p:cNvSpPr>
            <p:nvPr/>
          </p:nvSpPr>
          <p:spPr bwMode="auto">
            <a:xfrm>
              <a:off x="1729" y="2275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altLang="de-DE" sz="2800" b="1" i="0">
                  <a:solidFill>
                    <a:srgbClr val="FF3300"/>
                  </a:solidFill>
                </a:rPr>
                <a:t>Z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6445250" y="3284538"/>
            <a:ext cx="431800" cy="792162"/>
            <a:chOff x="1729" y="2205"/>
            <a:chExt cx="272" cy="499"/>
          </a:xfrm>
        </p:grpSpPr>
        <p:sp>
          <p:nvSpPr>
            <p:cNvPr id="9244" name="Oval 26"/>
            <p:cNvSpPr>
              <a:spLocks noChangeArrowheads="1"/>
            </p:cNvSpPr>
            <p:nvPr/>
          </p:nvSpPr>
          <p:spPr bwMode="auto">
            <a:xfrm>
              <a:off x="1746" y="2205"/>
              <a:ext cx="227" cy="4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sp>
          <p:nvSpPr>
            <p:cNvPr id="9245" name="Text Box 27"/>
            <p:cNvSpPr txBox="1">
              <a:spLocks noChangeArrowheads="1"/>
            </p:cNvSpPr>
            <p:nvPr/>
          </p:nvSpPr>
          <p:spPr bwMode="auto">
            <a:xfrm>
              <a:off x="1729" y="2275"/>
              <a:ext cx="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altLang="de-DE" sz="2800" b="1" i="0">
                  <a:solidFill>
                    <a:srgbClr val="FF3300"/>
                  </a:solidFill>
                </a:rPr>
                <a:t>Z</a:t>
              </a:r>
            </a:p>
          </p:txBody>
        </p:sp>
      </p:grpSp>
      <p:sp>
        <p:nvSpPr>
          <p:cNvPr id="9232" name="Line 28"/>
          <p:cNvSpPr>
            <a:spLocks noChangeShapeType="1"/>
          </p:cNvSpPr>
          <p:nvPr/>
        </p:nvSpPr>
        <p:spPr bwMode="auto">
          <a:xfrm>
            <a:off x="7956550" y="2925763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233" name="Text Box 29"/>
          <p:cNvSpPr txBox="1">
            <a:spLocks noChangeArrowheads="1"/>
          </p:cNvSpPr>
          <p:nvPr/>
        </p:nvSpPr>
        <p:spPr bwMode="auto">
          <a:xfrm>
            <a:off x="7524750" y="2565400"/>
            <a:ext cx="86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Abitur</a:t>
            </a:r>
          </a:p>
        </p:txBody>
      </p:sp>
      <p:sp>
        <p:nvSpPr>
          <p:cNvPr id="9234" name="Arc 30"/>
          <p:cNvSpPr>
            <a:spLocks/>
          </p:cNvSpPr>
          <p:nvPr/>
        </p:nvSpPr>
        <p:spPr bwMode="auto">
          <a:xfrm rot="10800000" flipV="1">
            <a:off x="2954338" y="2614613"/>
            <a:ext cx="2554287" cy="647700"/>
          </a:xfrm>
          <a:custGeom>
            <a:avLst/>
            <a:gdLst>
              <a:gd name="T0" fmla="*/ 2147483647 w 43200"/>
              <a:gd name="T1" fmla="*/ 2147483647 h 22103"/>
              <a:gd name="T2" fmla="*/ 2147483647 w 43200"/>
              <a:gd name="T3" fmla="*/ 2147483647 h 22103"/>
              <a:gd name="T4" fmla="*/ 2147483647 w 43200"/>
              <a:gd name="T5" fmla="*/ 2147483647 h 22103"/>
              <a:gd name="T6" fmla="*/ 0 60000 65536"/>
              <a:gd name="T7" fmla="*/ 0 60000 65536"/>
              <a:gd name="T8" fmla="*/ 0 60000 65536"/>
              <a:gd name="T9" fmla="*/ 0 w 43200"/>
              <a:gd name="T10" fmla="*/ 0 h 22103"/>
              <a:gd name="T11" fmla="*/ 43200 w 43200"/>
              <a:gd name="T12" fmla="*/ 22103 h 221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103" fill="none" extrusionOk="0">
                <a:moveTo>
                  <a:pt x="5" y="22103"/>
                </a:moveTo>
                <a:cubicBezTo>
                  <a:pt x="1" y="21935"/>
                  <a:pt x="0" y="2176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</a:path>
              <a:path w="43200" h="22103" stroke="0" extrusionOk="0">
                <a:moveTo>
                  <a:pt x="5" y="22103"/>
                </a:moveTo>
                <a:cubicBezTo>
                  <a:pt x="1" y="21935"/>
                  <a:pt x="0" y="2176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-1"/>
                  <a:pt x="43199" y="9670"/>
                  <a:pt x="43200" y="21599"/>
                </a:cubicBezTo>
                <a:lnTo>
                  <a:pt x="21600" y="21600"/>
                </a:lnTo>
                <a:lnTo>
                  <a:pt x="5" y="22103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35" name="Text Box 31"/>
          <p:cNvSpPr txBox="1">
            <a:spLocks noChangeArrowheads="1"/>
          </p:cNvSpPr>
          <p:nvPr/>
        </p:nvSpPr>
        <p:spPr bwMode="auto">
          <a:xfrm>
            <a:off x="3276600" y="2781300"/>
            <a:ext cx="1871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Seminararbeit</a:t>
            </a:r>
          </a:p>
        </p:txBody>
      </p:sp>
      <p:sp>
        <p:nvSpPr>
          <p:cNvPr id="9236" name="Text Box 32"/>
          <p:cNvSpPr txBox="1">
            <a:spLocks noChangeArrowheads="1"/>
          </p:cNvSpPr>
          <p:nvPr/>
        </p:nvSpPr>
        <p:spPr bwMode="auto">
          <a:xfrm>
            <a:off x="3124200" y="4437063"/>
            <a:ext cx="1951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Wahl des</a:t>
            </a:r>
            <a:br>
              <a:rPr lang="de-DE" altLang="de-DE" sz="2000" i="0"/>
            </a:br>
            <a:r>
              <a:rPr lang="de-DE" altLang="de-DE" sz="2000" i="0"/>
              <a:t>3. Abiturfaches </a:t>
            </a:r>
            <a:r>
              <a:rPr lang="de-DE" altLang="de-DE" sz="1400" i="0"/>
              <a:t>(schriftlich)</a:t>
            </a:r>
          </a:p>
        </p:txBody>
      </p:sp>
      <p:sp>
        <p:nvSpPr>
          <p:cNvPr id="9237" name="Text Box 33"/>
          <p:cNvSpPr txBox="1">
            <a:spLocks noChangeArrowheads="1"/>
          </p:cNvSpPr>
          <p:nvPr/>
        </p:nvSpPr>
        <p:spPr bwMode="auto">
          <a:xfrm>
            <a:off x="6096000" y="4386263"/>
            <a:ext cx="22193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i="0"/>
              <a:t>Wahl des</a:t>
            </a:r>
            <a:br>
              <a:rPr lang="de-DE" altLang="de-DE" sz="2000" i="0"/>
            </a:br>
            <a:r>
              <a:rPr lang="de-DE" altLang="de-DE" sz="2000" i="0"/>
              <a:t>4./5. Abiturfaches </a:t>
            </a:r>
            <a:r>
              <a:rPr lang="de-DE" altLang="de-DE" sz="1400" i="0"/>
              <a:t>(mündlich)</a:t>
            </a:r>
          </a:p>
        </p:txBody>
      </p: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005388" y="4005263"/>
            <a:ext cx="719137" cy="647700"/>
            <a:chOff x="3107" y="2659"/>
            <a:chExt cx="453" cy="408"/>
          </a:xfrm>
        </p:grpSpPr>
        <p:sp>
          <p:nvSpPr>
            <p:cNvPr id="9242" name="Line 34"/>
            <p:cNvSpPr>
              <a:spLocks noChangeShapeType="1"/>
            </p:cNvSpPr>
            <p:nvPr/>
          </p:nvSpPr>
          <p:spPr bwMode="auto">
            <a:xfrm>
              <a:off x="3107" y="3067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243" name="Line 35"/>
            <p:cNvSpPr>
              <a:spLocks noChangeShapeType="1"/>
            </p:cNvSpPr>
            <p:nvPr/>
          </p:nvSpPr>
          <p:spPr bwMode="auto">
            <a:xfrm flipV="1">
              <a:off x="3560" y="2659"/>
              <a:ext cx="0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9239" name="Line 36"/>
          <p:cNvSpPr>
            <a:spLocks noChangeShapeType="1"/>
          </p:cNvSpPr>
          <p:nvPr/>
        </p:nvSpPr>
        <p:spPr bwMode="auto">
          <a:xfrm flipV="1">
            <a:off x="7451725" y="3933825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240" name="Text Box 38"/>
          <p:cNvSpPr txBox="1">
            <a:spLocks noChangeArrowheads="1"/>
          </p:cNvSpPr>
          <p:nvPr/>
        </p:nvSpPr>
        <p:spPr bwMode="auto">
          <a:xfrm>
            <a:off x="1187450" y="6021388"/>
            <a:ext cx="71294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600" i="0"/>
              <a:t>Höchstausbildungsdauer </a:t>
            </a:r>
            <a:r>
              <a:rPr lang="de-DE" altLang="de-DE" sz="1600" b="1" i="0"/>
              <a:t>4</a:t>
            </a:r>
            <a:r>
              <a:rPr lang="de-DE" altLang="de-DE" sz="1600" i="0"/>
              <a:t> Jahre für die Jgst. 10 bis 12</a:t>
            </a:r>
          </a:p>
        </p:txBody>
      </p:sp>
      <p:sp>
        <p:nvSpPr>
          <p:cNvPr id="9241" name="AutoShape 39"/>
          <p:cNvSpPr>
            <a:spLocks/>
          </p:cNvSpPr>
          <p:nvPr/>
        </p:nvSpPr>
        <p:spPr bwMode="auto">
          <a:xfrm rot="5400000">
            <a:off x="4551363" y="2062163"/>
            <a:ext cx="257175" cy="7705725"/>
          </a:xfrm>
          <a:prstGeom prst="rightBrace">
            <a:avLst>
              <a:gd name="adj1" fmla="val 178113"/>
              <a:gd name="adj2" fmla="val 5007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 animBg="1"/>
      <p:bldP spid="9232" grpId="0" animBg="1"/>
      <p:bldP spid="9233" grpId="0"/>
      <p:bldP spid="9234" grpId="0" animBg="1"/>
      <p:bldP spid="9235" grpId="0"/>
      <p:bldP spid="9236" grpId="0"/>
      <p:bldP spid="9237" grpId="0"/>
      <p:bldP spid="9239" grpId="0" animBg="1"/>
      <p:bldP spid="9240" grpId="0"/>
      <p:bldP spid="92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Besonderheiten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684213" y="2276475"/>
            <a:ext cx="770413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Besonderheiten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der Qualifikationsphase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Besonderheiten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0247" name="Text Box 12"/>
          <p:cNvSpPr txBox="1">
            <a:spLocks noChangeArrowheads="1"/>
          </p:cNvSpPr>
          <p:nvPr/>
        </p:nvSpPr>
        <p:spPr bwMode="auto">
          <a:xfrm>
            <a:off x="755650" y="1916113"/>
            <a:ext cx="7931150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0500" indent="-1905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Individuelle Stundenpläne, wechselnde Räume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Pflicht zur Selbstinformation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Seminare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b="1" i="0"/>
              <a:t>Fast alle</a:t>
            </a:r>
            <a:r>
              <a:rPr lang="de-DE" altLang="de-DE" i="0"/>
              <a:t> Halbjahresleistungen der Pflicht- und     Wahlpflichtfächer </a:t>
            </a:r>
            <a:r>
              <a:rPr lang="de-DE" altLang="de-DE" b="1" i="0"/>
              <a:t>zählen</a:t>
            </a:r>
            <a:r>
              <a:rPr lang="de-DE" altLang="de-DE" i="0"/>
              <a:t> zur Gesamtqualifikation.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b="1" i="0"/>
              <a:t>Alle </a:t>
            </a:r>
            <a:r>
              <a:rPr lang="de-DE" altLang="de-DE" i="0"/>
              <a:t>Halbjahresleistungen </a:t>
            </a:r>
            <a:r>
              <a:rPr lang="de-DE" altLang="de-DE" b="1" i="0"/>
              <a:t>erscheinen</a:t>
            </a:r>
            <a:r>
              <a:rPr lang="de-DE" altLang="de-DE" i="0"/>
              <a:t> im Abiturzeugnis.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i="0"/>
              <a:t>Keine Vorrückungsbestimmungen in der Qualifikationsphase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Besonderheiten</a:t>
            </a: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12293" name="Text Box 8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2295" name="Text Box 12"/>
          <p:cNvSpPr txBox="1">
            <a:spLocks noChangeArrowheads="1"/>
          </p:cNvSpPr>
          <p:nvPr/>
        </p:nvSpPr>
        <p:spPr bwMode="auto">
          <a:xfrm>
            <a:off x="500063" y="1285875"/>
            <a:ext cx="8215312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b="1" i="0"/>
              <a:t>Leistungsnachweise:</a:t>
            </a:r>
          </a:p>
          <a:p>
            <a:pPr algn="l" eaLnBrk="1" hangingPunct="1">
              <a:spcBef>
                <a:spcPts val="2400"/>
              </a:spcBef>
            </a:pPr>
            <a:r>
              <a:rPr lang="de-DE" altLang="de-DE" i="0" u="sng"/>
              <a:t>Große Leistungsnachweise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/>
              <a:t>Pro Halbjahr eine Schulaufgabe in den belegten Fächern </a:t>
            </a:r>
            <a:br>
              <a:rPr lang="de-DE" altLang="de-DE" sz="2000" i="0"/>
            </a:br>
            <a:r>
              <a:rPr lang="de-DE" altLang="de-DE" sz="2000" i="0"/>
              <a:t>(jedoch nicht in den Seminaren)</a:t>
            </a:r>
          </a:p>
          <a:p>
            <a:pPr algn="l" eaLnBrk="1" hangingPunct="1">
              <a:spcBef>
                <a:spcPts val="2400"/>
              </a:spcBef>
            </a:pPr>
            <a:r>
              <a:rPr lang="de-DE" altLang="de-DE" i="0" u="sng"/>
              <a:t>Kleine Leistungsnachweise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/>
              <a:t>Pro Halbjahr mindestens zwei kleine Leistungsnachweise in allen Fächern (darunter mindestens ein rein mündlicher)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b="1" i="0"/>
              <a:t>mündlich:</a:t>
            </a:r>
            <a:r>
              <a:rPr lang="de-DE" altLang="de-DE" sz="2000" i="0"/>
              <a:t>  Rechenschaftsablagen, Unterrichtsbeiträge, Referate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b="1" i="0"/>
              <a:t>schriftlich:</a:t>
            </a:r>
            <a:r>
              <a:rPr lang="de-DE" altLang="de-DE" sz="2000" i="0"/>
              <a:t> Kurzarbeiten, Stegreifaufgaben, Praktikumsberichte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b="1" i="0"/>
              <a:t>außerdem:</a:t>
            </a:r>
            <a:r>
              <a:rPr lang="de-DE" altLang="de-DE" sz="2000" i="0"/>
              <a:t> Projekte und praktische Leistungen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Besonderheiten</a:t>
            </a: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3319" name="Text Box 12"/>
          <p:cNvSpPr txBox="1">
            <a:spLocks noChangeArrowheads="1"/>
          </p:cNvSpPr>
          <p:nvPr/>
        </p:nvSpPr>
        <p:spPr bwMode="auto">
          <a:xfrm>
            <a:off x="500063" y="1285875"/>
            <a:ext cx="82153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b="1" i="0"/>
              <a:t>Leistungsnachweise:</a:t>
            </a:r>
            <a:endParaRPr lang="de-DE" altLang="de-DE" b="1" i="0"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de-DE" altLang="de-DE" i="0" u="sng"/>
              <a:t>Gewichtung:</a:t>
            </a:r>
            <a:r>
              <a:rPr lang="de-DE" altLang="de-DE" i="0"/>
              <a:t>	</a:t>
            </a:r>
          </a:p>
          <a:p>
            <a:pPr algn="l" eaLnBrk="1" hangingPunct="1">
              <a:spcBef>
                <a:spcPct val="50000"/>
              </a:spcBef>
            </a:pPr>
            <a:endParaRPr lang="de-DE" altLang="de-DE" sz="1200" i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928688" y="2857500"/>
          <a:ext cx="7358062" cy="18893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79031"/>
                <a:gridCol w="3679031"/>
              </a:tblGrid>
              <a:tr h="1188370"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>
                          <a:latin typeface="Arial" pitchFamily="34" charset="0"/>
                          <a:cs typeface="Arial" pitchFamily="34" charset="0"/>
                        </a:rPr>
                        <a:t>Schulaufgabe</a:t>
                      </a:r>
                      <a:endParaRPr lang="de-DE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19" marB="456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>
                          <a:latin typeface="Arial" pitchFamily="34" charset="0"/>
                          <a:cs typeface="Arial" pitchFamily="34" charset="0"/>
                        </a:rPr>
                        <a:t>Durchschnitt der kleinen Leistungsnachweise</a:t>
                      </a:r>
                      <a:endParaRPr lang="de-DE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19" marB="45619" anchor="ctr"/>
                </a:tc>
              </a:tr>
              <a:tr h="700755">
                <a:tc gridSpan="2">
                  <a:txBody>
                    <a:bodyPr/>
                    <a:lstStyle/>
                    <a:p>
                      <a:pPr algn="ctr"/>
                      <a:r>
                        <a:rPr lang="de-DE" sz="4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de-DE" sz="4000" baseline="0" dirty="0" smtClean="0">
                          <a:latin typeface="Arial" pitchFamily="34" charset="0"/>
                          <a:cs typeface="Arial" pitchFamily="34" charset="0"/>
                        </a:rPr>
                        <a:t>            </a:t>
                      </a:r>
                      <a:r>
                        <a:rPr lang="de-DE" sz="4000" b="1" baseline="0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de-DE" sz="4000" baseline="0" dirty="0" smtClean="0">
                          <a:latin typeface="Arial" pitchFamily="34" charset="0"/>
                          <a:cs typeface="Arial" pitchFamily="34" charset="0"/>
                        </a:rPr>
                        <a:t>            1</a:t>
                      </a:r>
                      <a:endParaRPr lang="de-DE" sz="4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19" marB="45619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928688" y="5000625"/>
            <a:ext cx="6929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2800" i="0"/>
              <a:t>maximal </a:t>
            </a:r>
            <a:r>
              <a:rPr lang="de-DE" altLang="de-DE" sz="2800" b="1" i="0"/>
              <a:t>15</a:t>
            </a:r>
            <a:r>
              <a:rPr lang="de-DE" altLang="de-DE" sz="2800" i="0"/>
              <a:t> Punkte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071938" y="5715000"/>
            <a:ext cx="1428750" cy="428625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sz="1600" i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071938" y="4527550"/>
            <a:ext cx="1428750" cy="1187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sz="1600" i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071938" y="1285875"/>
            <a:ext cx="1428750" cy="3236913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sz="1600" i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Besonderheiten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4346" name="Text Box 12"/>
          <p:cNvSpPr txBox="1">
            <a:spLocks noChangeArrowheads="1"/>
          </p:cNvSpPr>
          <p:nvPr/>
        </p:nvSpPr>
        <p:spPr bwMode="auto">
          <a:xfrm>
            <a:off x="500063" y="1285875"/>
            <a:ext cx="8215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b="1" i="0"/>
              <a:t>Noten und Punkte:</a:t>
            </a:r>
            <a:endParaRPr lang="de-DE" altLang="de-DE" b="1" i="0">
              <a:latin typeface="Times New Roman" pitchFamily="18" charset="0"/>
            </a:endParaRPr>
          </a:p>
        </p:txBody>
      </p:sp>
      <p:sp>
        <p:nvSpPr>
          <p:cNvPr id="14347" name="Text Box 9"/>
          <p:cNvSpPr txBox="1">
            <a:spLocks noChangeArrowheads="1"/>
          </p:cNvSpPr>
          <p:nvPr/>
        </p:nvSpPr>
        <p:spPr bwMode="auto">
          <a:xfrm>
            <a:off x="4106863" y="1274763"/>
            <a:ext cx="1108075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1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2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3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4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5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   6	</a:t>
            </a:r>
            <a:endParaRPr lang="de-DE" altLang="de-DE" sz="1500" i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106863" y="1285875"/>
            <a:ext cx="1108075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500" b="1" i="0"/>
              <a:t>+ 1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1 -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+ 2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2 -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+ 3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3 -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+ 4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4 -	</a:t>
            </a:r>
          </a:p>
          <a:p>
            <a:pPr algn="l" eaLnBrk="1" hangingPunct="1"/>
            <a:r>
              <a:rPr lang="de-DE" altLang="de-DE" sz="1500" b="1" i="0"/>
              <a:t>  </a:t>
            </a:r>
          </a:p>
          <a:p>
            <a:pPr algn="l" eaLnBrk="1" hangingPunct="1"/>
            <a:r>
              <a:rPr lang="de-DE" altLang="de-DE" sz="1500" b="1" i="0"/>
              <a:t>+ 5	</a:t>
            </a:r>
          </a:p>
          <a:p>
            <a:pPr algn="l" eaLnBrk="1" hangingPunct="1"/>
            <a:r>
              <a:rPr lang="de-DE" altLang="de-DE" sz="1500" b="1" i="0"/>
              <a:t>	</a:t>
            </a:r>
          </a:p>
          <a:p>
            <a:pPr algn="l" eaLnBrk="1" hangingPunct="1"/>
            <a:r>
              <a:rPr lang="de-DE" altLang="de-DE" sz="1500" b="1" i="0"/>
              <a:t>   5 -   	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</a:t>
            </a:r>
            <a:endParaRPr lang="de-DE" altLang="de-DE" sz="1500" i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71938" y="1285875"/>
            <a:ext cx="1374775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500" b="1" i="0"/>
              <a:t>	15</a:t>
            </a:r>
          </a:p>
          <a:p>
            <a:pPr algn="l" eaLnBrk="1" hangingPunct="1"/>
            <a:r>
              <a:rPr lang="de-DE" altLang="de-DE" sz="1500" b="1" i="0"/>
              <a:t>	14</a:t>
            </a:r>
          </a:p>
          <a:p>
            <a:pPr algn="l" eaLnBrk="1" hangingPunct="1"/>
            <a:r>
              <a:rPr lang="de-DE" altLang="de-DE" sz="1500" b="1" i="0"/>
              <a:t>	13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12</a:t>
            </a:r>
          </a:p>
          <a:p>
            <a:pPr algn="l" eaLnBrk="1" hangingPunct="1"/>
            <a:r>
              <a:rPr lang="de-DE" altLang="de-DE" sz="1500" b="1" i="0"/>
              <a:t>	11</a:t>
            </a:r>
          </a:p>
          <a:p>
            <a:pPr algn="l" eaLnBrk="1" hangingPunct="1"/>
            <a:r>
              <a:rPr lang="de-DE" altLang="de-DE" sz="1500" b="1" i="0"/>
              <a:t>	10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  9</a:t>
            </a:r>
          </a:p>
          <a:p>
            <a:pPr algn="l" eaLnBrk="1" hangingPunct="1"/>
            <a:r>
              <a:rPr lang="de-DE" altLang="de-DE" sz="1500" b="1" i="0"/>
              <a:t>	  8</a:t>
            </a:r>
          </a:p>
          <a:p>
            <a:pPr algn="l" eaLnBrk="1" hangingPunct="1"/>
            <a:r>
              <a:rPr lang="de-DE" altLang="de-DE" sz="1500" b="1" i="0"/>
              <a:t>	  7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  6</a:t>
            </a:r>
          </a:p>
          <a:p>
            <a:pPr algn="l" eaLnBrk="1" hangingPunct="1"/>
            <a:r>
              <a:rPr lang="de-DE" altLang="de-DE" sz="1500" b="1" i="0"/>
              <a:t>	  5</a:t>
            </a:r>
          </a:p>
          <a:p>
            <a:pPr algn="l" eaLnBrk="1" hangingPunct="1"/>
            <a:r>
              <a:rPr lang="de-DE" altLang="de-DE" sz="1500" b="1" i="0"/>
              <a:t>	  4</a:t>
            </a:r>
          </a:p>
          <a:p>
            <a:pPr algn="l" eaLnBrk="1" hangingPunct="1"/>
            <a:r>
              <a:rPr lang="de-DE" altLang="de-DE" sz="1500" b="1" i="0"/>
              <a:t>  </a:t>
            </a:r>
          </a:p>
          <a:p>
            <a:pPr algn="l" eaLnBrk="1" hangingPunct="1"/>
            <a:r>
              <a:rPr lang="de-DE" altLang="de-DE" sz="1500" b="1" i="0"/>
              <a:t>	  3</a:t>
            </a:r>
          </a:p>
          <a:p>
            <a:pPr algn="l" eaLnBrk="1" hangingPunct="1"/>
            <a:r>
              <a:rPr lang="de-DE" altLang="de-DE" sz="1500" b="1" i="0"/>
              <a:t>	  2</a:t>
            </a:r>
          </a:p>
          <a:p>
            <a:pPr algn="l" eaLnBrk="1" hangingPunct="1"/>
            <a:r>
              <a:rPr lang="de-DE" altLang="de-DE" sz="1500" b="1" i="0"/>
              <a:t>	  1</a:t>
            </a:r>
          </a:p>
          <a:p>
            <a:pPr algn="l" eaLnBrk="1" hangingPunct="1"/>
            <a:endParaRPr lang="de-DE" altLang="de-DE" sz="1500" b="1" i="0"/>
          </a:p>
          <a:p>
            <a:pPr algn="l" eaLnBrk="1" hangingPunct="1"/>
            <a:r>
              <a:rPr lang="de-DE" altLang="de-DE" sz="1500" b="1" i="0"/>
              <a:t>	  0 </a:t>
            </a:r>
            <a:endParaRPr lang="de-DE" altLang="de-DE" sz="1500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2" grpId="0" animBg="1"/>
      <p:bldP spid="14347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684213" y="2276475"/>
            <a:ext cx="770413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Fächerwahl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bzw.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Belegung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graphicFrame>
        <p:nvGraphicFramePr>
          <p:cNvPr id="14424" name="Group 88"/>
          <p:cNvGraphicFramePr>
            <a:graphicFrameLocks noGrp="1"/>
          </p:cNvGraphicFramePr>
          <p:nvPr/>
        </p:nvGraphicFramePr>
        <p:xfrm>
          <a:off x="357188" y="1190625"/>
          <a:ext cx="8501062" cy="4978432"/>
        </p:xfrm>
        <a:graphic>
          <a:graphicData uri="http://schemas.openxmlformats.org/drawingml/2006/table">
            <a:tbl>
              <a:tblPr/>
              <a:tblGrid>
                <a:gridCol w="4614862"/>
                <a:gridCol w="1336675"/>
                <a:gridCol w="1274763"/>
                <a:gridCol w="1274762"/>
              </a:tblGrid>
              <a:tr h="304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Fach bzw. Fachgruppe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Jgst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11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Jgst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12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Stunden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30477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Pflichtbereich - Pflichtfächer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0477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Wahlpflichtbereich – Wahlpflichtfächer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67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0477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Profilbereich – Seminare und Fächer zur individuellen Profilbildung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357188" y="1795463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Religionslehre (bzw. Ethik)	 2                        2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357188" y="2081213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/>
              <a:t>Deutsch</a:t>
            </a:r>
            <a:r>
              <a:rPr lang="de-DE" altLang="de-DE" sz="1400" i="0"/>
              <a:t>	 4                        4</a:t>
            </a: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357188" y="2624138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Geschichte + Sozialkunde	 2+1                    2+1</a:t>
            </a: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357188" y="2357438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/>
              <a:t>Mathematik</a:t>
            </a:r>
            <a:r>
              <a:rPr lang="de-DE" altLang="de-DE" sz="1400" i="0"/>
              <a:t>	 4                        4</a:t>
            </a: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357188" y="2900363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Sport	 2                        2</a:t>
            </a: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357188" y="3481388"/>
            <a:ext cx="7215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/>
              <a:t>Fortgeführte Fremdsprache</a:t>
            </a:r>
            <a:r>
              <a:rPr lang="de-DE" altLang="de-DE" sz="1400" i="0"/>
              <a:t>  (E, F, L, Sp)	 4                        4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57188" y="3757613"/>
            <a:ext cx="72151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tabLst>
                <a:tab pos="5114925" algn="l"/>
                <a:tab pos="6457950" algn="l"/>
              </a:tabLst>
              <a:defRPr/>
            </a:pPr>
            <a:r>
              <a:rPr lang="de-DE" sz="1400" i="0" dirty="0"/>
              <a:t>Naturwissenschaft 1: Physik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</a:rPr>
              <a:t>oder</a:t>
            </a:r>
            <a:r>
              <a:rPr lang="de-DE" sz="1400" i="0" dirty="0"/>
              <a:t> Chemie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</a:rPr>
              <a:t>oder</a:t>
            </a:r>
            <a:r>
              <a:rPr lang="de-DE" sz="1400" i="0" dirty="0"/>
              <a:t> Biologie	 3                        3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357188" y="4033838"/>
            <a:ext cx="428625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>
            <a:spAutoFit/>
          </a:bodyPr>
          <a:lstStyle>
            <a:lvl1pPr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Naturwissenschaft 2 </a:t>
            </a:r>
            <a:r>
              <a:rPr lang="de-DE" altLang="de-DE" sz="1400">
                <a:solidFill>
                  <a:srgbClr val="262699"/>
                </a:solidFill>
              </a:rPr>
              <a:t>oder</a:t>
            </a:r>
            <a:r>
              <a:rPr lang="de-DE" altLang="de-DE" sz="1400" i="0"/>
              <a:t>  weitere Fremdssprache</a:t>
            </a:r>
          </a:p>
          <a:p>
            <a:pPr algn="l" eaLnBrk="1" hangingPunct="1"/>
            <a:r>
              <a:rPr lang="de-DE" altLang="de-DE" sz="1400">
                <a:solidFill>
                  <a:srgbClr val="262699"/>
                </a:solidFill>
              </a:rPr>
              <a:t>   </a:t>
            </a:r>
            <a:endParaRPr lang="de-DE" altLang="de-DE" sz="1200" i="0"/>
          </a:p>
        </p:txBody>
      </p:sp>
      <p:sp>
        <p:nvSpPr>
          <p:cNvPr id="16" name="Textfeld 15"/>
          <p:cNvSpPr txBox="1"/>
          <p:nvPr/>
        </p:nvSpPr>
        <p:spPr>
          <a:xfrm>
            <a:off x="357188" y="4500563"/>
            <a:ext cx="72151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tabLst>
                <a:tab pos="5114925" algn="l"/>
                <a:tab pos="6457950" algn="l"/>
              </a:tabLst>
              <a:defRPr/>
            </a:pPr>
            <a:r>
              <a:rPr lang="de-DE" sz="1400" i="0" dirty="0"/>
              <a:t>Geographie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</a:rPr>
              <a:t>oder</a:t>
            </a:r>
            <a:r>
              <a:rPr lang="de-DE" sz="1400" i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1400" i="0" dirty="0"/>
              <a:t> Wirtschaft und Recht	 2                        2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57188" y="4776788"/>
            <a:ext cx="72151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tabLst>
                <a:tab pos="5114925" algn="l"/>
                <a:tab pos="6457950" algn="l"/>
              </a:tabLst>
              <a:defRPr/>
            </a:pPr>
            <a:r>
              <a:rPr lang="de-DE" sz="1400" i="0" dirty="0"/>
              <a:t>Musik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</a:rPr>
              <a:t>oder</a:t>
            </a:r>
            <a:r>
              <a:rPr lang="de-DE" sz="1400" i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1400" i="0" dirty="0"/>
              <a:t> Kunst	 2                        2</a:t>
            </a:r>
          </a:p>
        </p:txBody>
      </p:sp>
      <p:sp>
        <p:nvSpPr>
          <p:cNvPr id="18" name="Textfeld 17"/>
          <p:cNvSpPr txBox="1">
            <a:spLocks noChangeArrowheads="1"/>
          </p:cNvSpPr>
          <p:nvPr/>
        </p:nvSpPr>
        <p:spPr bwMode="auto">
          <a:xfrm>
            <a:off x="357188" y="5348288"/>
            <a:ext cx="742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W-Seminar	 2                2</a:t>
            </a:r>
            <a:r>
              <a:rPr lang="de-DE" altLang="de-DE" sz="1200" i="0"/>
              <a:t>  (nur in 12/1)</a:t>
            </a:r>
          </a:p>
        </p:txBody>
      </p:sp>
      <p:sp>
        <p:nvSpPr>
          <p:cNvPr id="19" name="Textfeld 18"/>
          <p:cNvSpPr txBox="1">
            <a:spLocks noChangeArrowheads="1"/>
          </p:cNvSpPr>
          <p:nvPr/>
        </p:nvSpPr>
        <p:spPr bwMode="auto">
          <a:xfrm>
            <a:off x="357188" y="5624513"/>
            <a:ext cx="742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P-Seminar	 2                2  </a:t>
            </a:r>
            <a:r>
              <a:rPr lang="de-DE" altLang="de-DE" sz="1200" i="0"/>
              <a:t>(nur in 12/1)</a:t>
            </a:r>
          </a:p>
        </p:txBody>
      </p:sp>
      <p:sp>
        <p:nvSpPr>
          <p:cNvPr id="20" name="Textfeld 19"/>
          <p:cNvSpPr txBox="1">
            <a:spLocks noChangeArrowheads="1"/>
          </p:cNvSpPr>
          <p:nvPr/>
        </p:nvSpPr>
        <p:spPr bwMode="auto">
          <a:xfrm>
            <a:off x="357188" y="5900738"/>
            <a:ext cx="7000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200" i="0"/>
              <a:t>Weitere Fächer aus dem Wahlpflichtbereich oder Zusatzangebot</a:t>
            </a:r>
            <a:r>
              <a:rPr lang="de-DE" altLang="de-DE" sz="1400" i="0"/>
              <a:t>	  5 / 4</a:t>
            </a:r>
          </a:p>
        </p:txBody>
      </p:sp>
      <p:sp>
        <p:nvSpPr>
          <p:cNvPr id="21" name="Textfeld 20"/>
          <p:cNvSpPr txBox="1">
            <a:spLocks noChangeArrowheads="1"/>
          </p:cNvSpPr>
          <p:nvPr/>
        </p:nvSpPr>
        <p:spPr bwMode="auto">
          <a:xfrm>
            <a:off x="7572375" y="2136775"/>
            <a:ext cx="1214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2800" i="0"/>
              <a:t>30</a:t>
            </a:r>
          </a:p>
          <a:p>
            <a:pPr eaLnBrk="1" hangingPunct="1"/>
            <a:r>
              <a:rPr lang="de-DE" altLang="de-DE" sz="1200" i="0"/>
              <a:t>Wochenstd.</a:t>
            </a:r>
            <a:endParaRPr lang="de-DE" altLang="de-DE" i="0"/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7572375" y="3935413"/>
            <a:ext cx="13573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2800" i="0"/>
              <a:t>25 / 26</a:t>
            </a:r>
          </a:p>
          <a:p>
            <a:pPr eaLnBrk="1" hangingPunct="1"/>
            <a:r>
              <a:rPr lang="de-DE" altLang="de-DE" sz="1200" i="0"/>
              <a:t>Wochenstd.</a:t>
            </a:r>
            <a:endParaRPr lang="de-DE" altLang="de-DE" i="0"/>
          </a:p>
        </p:txBody>
      </p:sp>
      <p:sp>
        <p:nvSpPr>
          <p:cNvPr id="23" name="Textfeld 22"/>
          <p:cNvSpPr txBox="1">
            <a:spLocks noChangeArrowheads="1"/>
          </p:cNvSpPr>
          <p:nvPr/>
        </p:nvSpPr>
        <p:spPr bwMode="auto">
          <a:xfrm>
            <a:off x="7596188" y="5445125"/>
            <a:ext cx="13573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2800" i="0"/>
              <a:t>11 / 10</a:t>
            </a:r>
          </a:p>
          <a:p>
            <a:pPr eaLnBrk="1" hangingPunct="1"/>
            <a:r>
              <a:rPr lang="de-DE" altLang="de-DE" sz="1200" i="0"/>
              <a:t>Wochenstd.</a:t>
            </a:r>
            <a:endParaRPr lang="de-DE" altLang="de-DE" i="0"/>
          </a:p>
        </p:txBody>
      </p:sp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4881563" y="3881438"/>
            <a:ext cx="2928937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>
            <a:spAutoFit/>
          </a:bodyPr>
          <a:lstStyle>
            <a:lvl1pPr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200" i="0"/>
              <a:t>	</a:t>
            </a:r>
            <a:r>
              <a:rPr lang="de-DE" altLang="de-DE" sz="1400" i="0"/>
              <a:t>           3 / 4                     --</a:t>
            </a:r>
          </a:p>
          <a:p>
            <a:pPr algn="l" eaLnBrk="1" hangingPunct="1"/>
            <a:r>
              <a:rPr lang="de-DE" altLang="de-DE" sz="1200" i="0"/>
              <a:t>  (4 bei fortgef. Fs)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graphicFrame>
        <p:nvGraphicFramePr>
          <p:cNvPr id="94313" name="Group 105"/>
          <p:cNvGraphicFramePr>
            <a:graphicFrameLocks noGrp="1"/>
          </p:cNvGraphicFramePr>
          <p:nvPr/>
        </p:nvGraphicFramePr>
        <p:xfrm>
          <a:off x="357188" y="1190625"/>
          <a:ext cx="8501062" cy="4979989"/>
        </p:xfrm>
        <a:graphic>
          <a:graphicData uri="http://schemas.openxmlformats.org/drawingml/2006/table">
            <a:tbl>
              <a:tblPr/>
              <a:tblGrid>
                <a:gridCol w="4614862"/>
                <a:gridCol w="1336675"/>
                <a:gridCol w="1274763"/>
                <a:gridCol w="1274762"/>
              </a:tblGrid>
              <a:tr h="3048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Fach bzw. Fachgruppe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Jgst. 11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Jgst. 12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Stunden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30483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Pflichtbereich - Pflichtfächer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03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03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03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0483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Wahlpflichtbereich – Wahlpflichtfächer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68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03B"/>
                          </a:solidFill>
                          <a:effectLst/>
                          <a:latin typeface="Arial" charset="0"/>
                          <a:cs typeface="Arial" charset="0"/>
                        </a:rPr>
                        <a:t>--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0483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Profilbereich – Seminare und Fächer zur individuellen Profilbildung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74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357188" y="1795463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Religionslehre (bzw. Ethik)	 2                        2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357188" y="2081213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/>
              <a:t>Deutsch</a:t>
            </a:r>
            <a:r>
              <a:rPr lang="de-DE" altLang="de-DE" sz="1400" i="0"/>
              <a:t>	 4                        4</a:t>
            </a: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357188" y="2624138"/>
            <a:ext cx="7215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01967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>
                <a:solidFill>
                  <a:srgbClr val="FF603B"/>
                </a:solidFill>
              </a:rPr>
              <a:t>Geschichte + Sozialkunde (WSG)</a:t>
            </a:r>
            <a:r>
              <a:rPr lang="de-DE" altLang="de-DE" sz="1400" i="0">
                <a:solidFill>
                  <a:srgbClr val="FF603B"/>
                </a:solidFill>
              </a:rPr>
              <a:t>	 </a:t>
            </a:r>
            <a:r>
              <a:rPr lang="de-DE" altLang="de-DE" sz="1400" b="1" i="0">
                <a:solidFill>
                  <a:srgbClr val="FF603B"/>
                </a:solidFill>
              </a:rPr>
              <a:t>2+2  </a:t>
            </a:r>
            <a:r>
              <a:rPr lang="de-DE" altLang="de-DE" sz="1400" i="0">
                <a:solidFill>
                  <a:srgbClr val="FF603B"/>
                </a:solidFill>
              </a:rPr>
              <a:t>                 </a:t>
            </a:r>
            <a:r>
              <a:rPr lang="de-DE" altLang="de-DE" sz="1400" b="1" i="0">
                <a:solidFill>
                  <a:srgbClr val="FF603B"/>
                </a:solidFill>
              </a:rPr>
              <a:t>2+2</a:t>
            </a: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357188" y="2357438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/>
              <a:t>Mathematik</a:t>
            </a:r>
            <a:r>
              <a:rPr lang="de-DE" altLang="de-DE" sz="1400" i="0"/>
              <a:t>	 4                        4</a:t>
            </a: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357188" y="2900363"/>
            <a:ext cx="721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Sport	 2                        2</a:t>
            </a: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357188" y="3481388"/>
            <a:ext cx="7215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/>
              <a:t>Fortgeführte Fremdsprache</a:t>
            </a:r>
            <a:r>
              <a:rPr lang="de-DE" altLang="de-DE" sz="1400" i="0"/>
              <a:t>  (E, F, L, Sp)	 4                        4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57188" y="3757613"/>
            <a:ext cx="72151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tabLst>
                <a:tab pos="5114925" algn="l"/>
                <a:tab pos="6457950" algn="l"/>
              </a:tabLst>
              <a:defRPr/>
            </a:pPr>
            <a:r>
              <a:rPr lang="de-DE" sz="1400" i="0" dirty="0"/>
              <a:t>Naturwissenschaft 1: Physik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</a:rPr>
              <a:t>oder</a:t>
            </a:r>
            <a:r>
              <a:rPr lang="de-DE" sz="1400" i="0" dirty="0"/>
              <a:t> Chemie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</a:rPr>
              <a:t>oder</a:t>
            </a:r>
            <a:r>
              <a:rPr lang="de-DE" sz="1400" i="0" dirty="0"/>
              <a:t> Biologie	 3                        3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357188" y="4033838"/>
            <a:ext cx="428625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>
            <a:spAutoFit/>
          </a:bodyPr>
          <a:lstStyle>
            <a:lvl1pPr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Naturwissenschaft 2 </a:t>
            </a:r>
            <a:r>
              <a:rPr lang="de-DE" altLang="de-DE" sz="1400">
                <a:solidFill>
                  <a:srgbClr val="262699"/>
                </a:solidFill>
              </a:rPr>
              <a:t>oder</a:t>
            </a:r>
            <a:r>
              <a:rPr lang="de-DE" altLang="de-DE" sz="1400" i="0"/>
              <a:t>  weitere Fremdssprache</a:t>
            </a:r>
          </a:p>
          <a:p>
            <a:pPr algn="l" eaLnBrk="1" hangingPunct="1"/>
            <a:r>
              <a:rPr lang="de-DE" altLang="de-DE" sz="1400">
                <a:solidFill>
                  <a:srgbClr val="262699"/>
                </a:solidFill>
              </a:rPr>
              <a:t>   </a:t>
            </a:r>
            <a:endParaRPr lang="de-DE" altLang="de-DE" sz="1200" i="0"/>
          </a:p>
        </p:txBody>
      </p:sp>
      <p:sp>
        <p:nvSpPr>
          <p:cNvPr id="16" name="Textfeld 15"/>
          <p:cNvSpPr txBox="1">
            <a:spLocks noChangeArrowheads="1"/>
          </p:cNvSpPr>
          <p:nvPr/>
        </p:nvSpPr>
        <p:spPr bwMode="auto">
          <a:xfrm>
            <a:off x="357188" y="4500563"/>
            <a:ext cx="7215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>
                <a:solidFill>
                  <a:srgbClr val="FF603B"/>
                </a:solidFill>
              </a:rPr>
              <a:t>Geographie </a:t>
            </a:r>
            <a:r>
              <a:rPr lang="de-DE" altLang="de-DE" sz="1400">
                <a:solidFill>
                  <a:srgbClr val="0000FF"/>
                </a:solidFill>
              </a:rPr>
              <a:t>oder</a:t>
            </a:r>
            <a:r>
              <a:rPr lang="de-DE" altLang="de-DE" sz="1400" i="0">
                <a:solidFill>
                  <a:srgbClr val="0000FF"/>
                </a:solidFill>
              </a:rPr>
              <a:t> </a:t>
            </a:r>
            <a:r>
              <a:rPr lang="de-DE" altLang="de-DE" sz="1400" b="1" i="0">
                <a:solidFill>
                  <a:srgbClr val="FF603B"/>
                </a:solidFill>
              </a:rPr>
              <a:t> Wirtschaft und Recht	 2</a:t>
            </a:r>
            <a:r>
              <a:rPr lang="de-DE" altLang="de-DE" sz="1400" i="0"/>
              <a:t>                        </a:t>
            </a:r>
            <a:endParaRPr lang="de-DE" altLang="de-DE" sz="1400" b="1" i="0"/>
          </a:p>
        </p:txBody>
      </p:sp>
      <p:sp>
        <p:nvSpPr>
          <p:cNvPr id="17" name="Textfeld 16"/>
          <p:cNvSpPr txBox="1"/>
          <p:nvPr/>
        </p:nvSpPr>
        <p:spPr>
          <a:xfrm>
            <a:off x="357188" y="4776788"/>
            <a:ext cx="72151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tabLst>
                <a:tab pos="5114925" algn="l"/>
                <a:tab pos="6457950" algn="l"/>
              </a:tabLst>
              <a:defRPr/>
            </a:pPr>
            <a:r>
              <a:rPr lang="de-DE" sz="1400" i="0" dirty="0"/>
              <a:t>Musik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</a:rPr>
              <a:t>oder</a:t>
            </a:r>
            <a:r>
              <a:rPr lang="de-DE" sz="1400" i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1400" i="0" dirty="0"/>
              <a:t> Kunst	 2                        2</a:t>
            </a:r>
          </a:p>
        </p:txBody>
      </p:sp>
      <p:sp>
        <p:nvSpPr>
          <p:cNvPr id="18" name="Textfeld 17"/>
          <p:cNvSpPr txBox="1">
            <a:spLocks noChangeArrowheads="1"/>
          </p:cNvSpPr>
          <p:nvPr/>
        </p:nvSpPr>
        <p:spPr bwMode="auto">
          <a:xfrm>
            <a:off x="357188" y="5348288"/>
            <a:ext cx="742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W-Seminar	 2                2</a:t>
            </a:r>
            <a:r>
              <a:rPr lang="de-DE" altLang="de-DE" sz="1200" i="0"/>
              <a:t>  (nur in 12/1)</a:t>
            </a:r>
          </a:p>
        </p:txBody>
      </p:sp>
      <p:sp>
        <p:nvSpPr>
          <p:cNvPr id="19" name="Textfeld 18"/>
          <p:cNvSpPr txBox="1">
            <a:spLocks noChangeArrowheads="1"/>
          </p:cNvSpPr>
          <p:nvPr/>
        </p:nvSpPr>
        <p:spPr bwMode="auto">
          <a:xfrm>
            <a:off x="357188" y="5624513"/>
            <a:ext cx="742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114925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i="0"/>
              <a:t>P-Seminar	 2                2  </a:t>
            </a:r>
            <a:r>
              <a:rPr lang="de-DE" altLang="de-DE" sz="1200" i="0"/>
              <a:t>(nur in 12/1)</a:t>
            </a:r>
          </a:p>
        </p:txBody>
      </p:sp>
      <p:sp>
        <p:nvSpPr>
          <p:cNvPr id="20" name="Textfeld 19"/>
          <p:cNvSpPr txBox="1">
            <a:spLocks noChangeArrowheads="1"/>
          </p:cNvSpPr>
          <p:nvPr/>
        </p:nvSpPr>
        <p:spPr bwMode="auto">
          <a:xfrm>
            <a:off x="357188" y="5900738"/>
            <a:ext cx="7000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557838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200" i="0"/>
              <a:t>Weitere Fächer aus dem Wahlpflichtbereich oder Zusatzangebot</a:t>
            </a:r>
            <a:r>
              <a:rPr lang="de-DE" altLang="de-DE" sz="1400" i="0"/>
              <a:t>	  5 / 4</a:t>
            </a:r>
          </a:p>
        </p:txBody>
      </p:sp>
      <p:sp>
        <p:nvSpPr>
          <p:cNvPr id="21" name="Textfeld 20"/>
          <p:cNvSpPr txBox="1">
            <a:spLocks noChangeArrowheads="1"/>
          </p:cNvSpPr>
          <p:nvPr/>
        </p:nvSpPr>
        <p:spPr bwMode="auto">
          <a:xfrm>
            <a:off x="7572375" y="2136775"/>
            <a:ext cx="1214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2800" i="0">
                <a:solidFill>
                  <a:srgbClr val="FF603B"/>
                </a:solidFill>
              </a:rPr>
              <a:t>32</a:t>
            </a:r>
          </a:p>
          <a:p>
            <a:pPr eaLnBrk="1" hangingPunct="1"/>
            <a:r>
              <a:rPr lang="de-DE" altLang="de-DE" sz="1200" i="0"/>
              <a:t>Wochenstd.</a:t>
            </a:r>
            <a:endParaRPr lang="de-DE" altLang="de-DE" i="0"/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7572375" y="3935413"/>
            <a:ext cx="13573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2800" i="0">
                <a:solidFill>
                  <a:srgbClr val="FF603B"/>
                </a:solidFill>
              </a:rPr>
              <a:t>23 / 24</a:t>
            </a:r>
          </a:p>
          <a:p>
            <a:pPr eaLnBrk="1" hangingPunct="1"/>
            <a:r>
              <a:rPr lang="de-DE" altLang="de-DE" sz="1200" i="0"/>
              <a:t>Wochenstd.</a:t>
            </a:r>
            <a:endParaRPr lang="de-DE" altLang="de-DE" i="0"/>
          </a:p>
        </p:txBody>
      </p:sp>
      <p:sp>
        <p:nvSpPr>
          <p:cNvPr id="23" name="Textfeld 22"/>
          <p:cNvSpPr txBox="1">
            <a:spLocks noChangeArrowheads="1"/>
          </p:cNvSpPr>
          <p:nvPr/>
        </p:nvSpPr>
        <p:spPr bwMode="auto">
          <a:xfrm>
            <a:off x="7596188" y="5445125"/>
            <a:ext cx="13573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2800" i="0"/>
              <a:t>11 / 10</a:t>
            </a:r>
          </a:p>
          <a:p>
            <a:pPr eaLnBrk="1" hangingPunct="1"/>
            <a:r>
              <a:rPr lang="de-DE" altLang="de-DE" sz="1200" i="0"/>
              <a:t>Wochenstd.</a:t>
            </a:r>
            <a:endParaRPr lang="de-DE" altLang="de-DE" i="0"/>
          </a:p>
        </p:txBody>
      </p:sp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4881563" y="3881438"/>
            <a:ext cx="2928937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>
            <a:spAutoFit/>
          </a:bodyPr>
          <a:lstStyle>
            <a:lvl1pPr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89450" algn="l"/>
                <a:tab pos="6457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200" i="0"/>
              <a:t>	</a:t>
            </a:r>
            <a:r>
              <a:rPr lang="de-DE" altLang="de-DE" sz="1400" i="0"/>
              <a:t>           3 / 4                     --</a:t>
            </a:r>
          </a:p>
          <a:p>
            <a:pPr algn="l" eaLnBrk="1" hangingPunct="1"/>
            <a:r>
              <a:rPr lang="de-DE" altLang="de-DE" sz="1200" i="0"/>
              <a:t>  (4 bei fortgef. Fs)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9463" name="Text Box 8"/>
          <p:cNvSpPr txBox="1">
            <a:spLocks noChangeArrowheads="1"/>
          </p:cNvSpPr>
          <p:nvPr/>
        </p:nvSpPr>
        <p:spPr bwMode="auto">
          <a:xfrm>
            <a:off x="642938" y="1643063"/>
            <a:ext cx="770413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3200" b="1" i="0"/>
              <a:t>Mindestbelegungsverpflichtung: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lang="de-DE" altLang="de-DE" sz="3200" i="0"/>
              <a:t>     66 Jahreswochenstunden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3200" i="0"/>
              <a:t>	   bzw.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3200" i="0"/>
              <a:t>   132 Halbjahreswochenstunden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57200" y="1371600"/>
            <a:ext cx="830580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3200" i="0" dirty="0">
                <a:cs typeface="+mn-cs"/>
              </a:rPr>
              <a:t>Appell</a:t>
            </a:r>
          </a:p>
          <a:p>
            <a:pPr>
              <a:spcBef>
                <a:spcPct val="50000"/>
              </a:spcBef>
              <a:defRPr/>
            </a:pPr>
            <a:r>
              <a:rPr lang="de-DE" i="0" dirty="0">
                <a:solidFill>
                  <a:srgbClr val="0000FF"/>
                </a:solidFill>
                <a:cs typeface="+mn-cs"/>
              </a:rPr>
              <a:t>„Die erforderliche Mindestbelegung sollten Sie in der Regel nicht wesentlich überschreiten.“</a:t>
            </a:r>
          </a:p>
          <a:p>
            <a:pPr>
              <a:spcBef>
                <a:spcPct val="50000"/>
              </a:spcBef>
              <a:defRPr/>
            </a:pPr>
            <a:r>
              <a:rPr lang="de-DE" sz="2000" i="0" dirty="0">
                <a:cs typeface="+mn-cs"/>
              </a:rPr>
              <a:t>(Broschüre S.17)</a:t>
            </a:r>
          </a:p>
          <a:p>
            <a:pPr>
              <a:spcBef>
                <a:spcPct val="50000"/>
              </a:spcBef>
              <a:defRPr/>
            </a:pPr>
            <a:endParaRPr lang="de-DE" i="0" dirty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>
              <a:spcBef>
                <a:spcPct val="50000"/>
              </a:spcBef>
              <a:defRPr/>
            </a:pPr>
            <a:r>
              <a:rPr lang="de-DE" i="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Mein Appell</a:t>
            </a:r>
          </a:p>
          <a:p>
            <a:pPr>
              <a:spcBef>
                <a:spcPct val="50000"/>
              </a:spcBef>
              <a:defRPr/>
            </a:pPr>
            <a:r>
              <a:rPr lang="de-DE" i="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Fächerwahl nach Neigung und Fähigkeiten, aber intelligent!</a:t>
            </a:r>
          </a:p>
          <a:p>
            <a:pPr>
              <a:spcBef>
                <a:spcPct val="50000"/>
              </a:spcBef>
              <a:defRPr/>
            </a:pPr>
            <a:endParaRPr lang="de-DE" i="0" dirty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20487" name="Text Box 8"/>
          <p:cNvSpPr txBox="1">
            <a:spLocks noChangeArrowheads="1"/>
          </p:cNvSpPr>
          <p:nvPr/>
        </p:nvSpPr>
        <p:spPr bwMode="auto">
          <a:xfrm>
            <a:off x="642938" y="1214438"/>
            <a:ext cx="7704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i="0" dirty="0"/>
              <a:t>Stundenplanbeispiele aus der Q11 im </a:t>
            </a:r>
            <a:r>
              <a:rPr lang="de-DE" altLang="de-DE" i="0" dirty="0" err="1"/>
              <a:t>Sj</a:t>
            </a:r>
            <a:r>
              <a:rPr lang="de-DE" altLang="de-DE" i="0" dirty="0"/>
              <a:t>. </a:t>
            </a:r>
            <a:r>
              <a:rPr lang="de-DE" altLang="de-DE" i="0" dirty="0" smtClean="0"/>
              <a:t>2019/20:</a:t>
            </a:r>
            <a:endParaRPr lang="de-DE" altLang="de-DE" i="0" dirty="0"/>
          </a:p>
        </p:txBody>
      </p:sp>
      <p:sp>
        <p:nvSpPr>
          <p:cNvPr id="20488" name="Textfeld 7"/>
          <p:cNvSpPr txBox="1">
            <a:spLocks noChangeArrowheads="1"/>
          </p:cNvSpPr>
          <p:nvPr/>
        </p:nvSpPr>
        <p:spPr bwMode="auto">
          <a:xfrm>
            <a:off x="714375" y="1590675"/>
            <a:ext cx="72151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600" i="0" dirty="0"/>
              <a:t>	</a:t>
            </a:r>
            <a:r>
              <a:rPr lang="de-DE" altLang="de-DE" sz="1600" b="1" i="0" dirty="0"/>
              <a:t>Paul Mustermann      </a:t>
            </a:r>
            <a:r>
              <a:rPr lang="de-DE" altLang="de-DE" sz="1600" b="1" i="0" dirty="0" smtClean="0"/>
              <a:t>132 </a:t>
            </a:r>
            <a:r>
              <a:rPr lang="de-DE" altLang="de-DE" sz="1600" b="1" i="0" dirty="0"/>
              <a:t>Halbjahreswochenstunden</a:t>
            </a:r>
          </a:p>
        </p:txBody>
      </p:sp>
      <p:graphicFrame>
        <p:nvGraphicFramePr>
          <p:cNvPr id="2160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23893"/>
              </p:ext>
            </p:extLst>
          </p:nvPr>
        </p:nvGraphicFramePr>
        <p:xfrm>
          <a:off x="1357313" y="2000250"/>
          <a:ext cx="6096000" cy="4022788"/>
        </p:xfrm>
        <a:graphic>
          <a:graphicData uri="http://schemas.openxmlformats.org/drawingml/2006/table">
            <a:tbl>
              <a:tblPr/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Mo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Di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Mi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Do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Fr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Geo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Spo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Eth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Ph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Spo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Geo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Ku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Mu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Ku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</a:t>
                      </a: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Mu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pho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W-G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Sk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pho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W-G 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Eth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642938" y="1214438"/>
            <a:ext cx="7704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i="0" dirty="0"/>
              <a:t>Stundenplanbeispiele aus der </a:t>
            </a:r>
            <a:r>
              <a:rPr lang="de-DE" altLang="de-DE" i="0" dirty="0" smtClean="0"/>
              <a:t>Q11 </a:t>
            </a:r>
            <a:r>
              <a:rPr lang="de-DE" altLang="de-DE" i="0" dirty="0"/>
              <a:t>im </a:t>
            </a:r>
            <a:r>
              <a:rPr lang="de-DE" altLang="de-DE" i="0" dirty="0" err="1"/>
              <a:t>Sj</a:t>
            </a:r>
            <a:r>
              <a:rPr lang="de-DE" altLang="de-DE" i="0" dirty="0"/>
              <a:t>. </a:t>
            </a:r>
            <a:r>
              <a:rPr lang="de-DE" altLang="de-DE" i="0" dirty="0" smtClean="0"/>
              <a:t>2018/19:</a:t>
            </a:r>
            <a:endParaRPr lang="de-DE" altLang="de-DE" i="0" dirty="0"/>
          </a:p>
        </p:txBody>
      </p:sp>
      <p:sp>
        <p:nvSpPr>
          <p:cNvPr id="21512" name="Textfeld 7"/>
          <p:cNvSpPr txBox="1">
            <a:spLocks noChangeArrowheads="1"/>
          </p:cNvSpPr>
          <p:nvPr/>
        </p:nvSpPr>
        <p:spPr bwMode="auto">
          <a:xfrm>
            <a:off x="714375" y="1590675"/>
            <a:ext cx="72151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600" i="0"/>
              <a:t>Vanessa Musterfrau	    </a:t>
            </a:r>
            <a:r>
              <a:rPr lang="de-DE" altLang="de-DE" sz="1600" b="1" i="0"/>
              <a:t>132 Halbjahreswochenstunden</a:t>
            </a:r>
          </a:p>
        </p:txBody>
      </p:sp>
      <p:graphicFrame>
        <p:nvGraphicFramePr>
          <p:cNvPr id="22626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652029"/>
              </p:ext>
            </p:extLst>
          </p:nvPr>
        </p:nvGraphicFramePr>
        <p:xfrm>
          <a:off x="1357313" y="2000250"/>
          <a:ext cx="6096000" cy="4571428"/>
        </p:xfrm>
        <a:graphic>
          <a:graphicData uri="http://schemas.openxmlformats.org/drawingml/2006/table">
            <a:tbl>
              <a:tblPr/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Mo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Di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Mi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Do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Fr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Sk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Spo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Geo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EV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Spo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Mu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EV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Mu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Spo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-T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P-G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Spo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-T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P-G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Geo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W-D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2St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Belegung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19463" name="Text Box 8"/>
          <p:cNvSpPr txBox="1">
            <a:spLocks noChangeArrowheads="1"/>
          </p:cNvSpPr>
          <p:nvPr/>
        </p:nvSpPr>
        <p:spPr bwMode="auto">
          <a:xfrm>
            <a:off x="428625" y="1643063"/>
            <a:ext cx="8286750" cy="198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de-DE" sz="3200" b="1" i="0" dirty="0">
                <a:cs typeface="+mn-cs"/>
              </a:rPr>
              <a:t>Interaktiver Fächerplaner:</a:t>
            </a:r>
          </a:p>
          <a:p>
            <a:pPr marL="1076325" indent="-1076325" algn="l">
              <a:lnSpc>
                <a:spcPct val="150000"/>
              </a:lnSpc>
              <a:spcBef>
                <a:spcPct val="50000"/>
              </a:spcBef>
              <a:defRPr/>
            </a:pPr>
            <a:r>
              <a:rPr lang="de-DE" sz="2800" b="1" i="0" dirty="0">
                <a:cs typeface="+mn-cs"/>
              </a:rPr>
              <a:t>www.gymnasium.bayern.de</a:t>
            </a:r>
            <a:r>
              <a:rPr lang="de-DE" sz="2800" i="0" dirty="0">
                <a:cs typeface="+mn-cs"/>
              </a:rPr>
              <a:t>/</a:t>
            </a:r>
            <a:r>
              <a:rPr lang="de-DE" sz="3200" i="0" dirty="0">
                <a:cs typeface="+mn-cs"/>
              </a:rPr>
              <a:t/>
            </a:r>
            <a:br>
              <a:rPr lang="de-DE" sz="3200" i="0" dirty="0">
                <a:cs typeface="+mn-cs"/>
              </a:rPr>
            </a:br>
            <a:r>
              <a:rPr lang="de-DE" i="0" dirty="0">
                <a:cs typeface="+mn-cs"/>
              </a:rPr>
              <a:t>gymnasialnetz/</a:t>
            </a:r>
            <a:r>
              <a:rPr lang="de-DE" i="0" dirty="0" err="1">
                <a:cs typeface="+mn-cs"/>
              </a:rPr>
              <a:t>oberstufe</a:t>
            </a:r>
            <a:r>
              <a:rPr lang="de-DE" i="0" dirty="0">
                <a:cs typeface="+mn-cs"/>
              </a:rPr>
              <a:t>/</a:t>
            </a:r>
            <a:r>
              <a:rPr lang="de-DE" i="0" dirty="0" err="1">
                <a:cs typeface="+mn-cs"/>
              </a:rPr>
              <a:t>faecherwahl</a:t>
            </a:r>
            <a:r>
              <a:rPr lang="de-DE" i="0" dirty="0">
                <a:cs typeface="+mn-cs"/>
              </a:rPr>
              <a:t>/</a:t>
            </a:r>
            <a:r>
              <a:rPr lang="de-DE" i="0" dirty="0" err="1">
                <a:cs typeface="+mn-cs"/>
              </a:rPr>
              <a:t>faecherplaner</a:t>
            </a:r>
            <a:endParaRPr lang="de-DE" i="0" dirty="0">
              <a:cs typeface="+mn-cs"/>
            </a:endParaRPr>
          </a:p>
        </p:txBody>
      </p:sp>
      <p:pic>
        <p:nvPicPr>
          <p:cNvPr id="225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357688"/>
            <a:ext cx="8296275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Seminare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684213" y="2276475"/>
            <a:ext cx="7704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Seminare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Seminare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24583" name="Rectangle 3"/>
          <p:cNvSpPr>
            <a:spLocks noChangeArrowheads="1"/>
          </p:cNvSpPr>
          <p:nvPr/>
        </p:nvSpPr>
        <p:spPr bwMode="auto">
          <a:xfrm>
            <a:off x="1357313" y="1371600"/>
            <a:ext cx="2286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800" b="1" i="0"/>
              <a:t>Wissenschafts-</a:t>
            </a:r>
          </a:p>
          <a:p>
            <a:pPr eaLnBrk="1" hangingPunct="1"/>
            <a:r>
              <a:rPr lang="de-DE" altLang="de-DE" sz="1800" b="1" i="0"/>
              <a:t>propädeutisches</a:t>
            </a:r>
          </a:p>
          <a:p>
            <a:pPr eaLnBrk="1" hangingPunct="1"/>
            <a:r>
              <a:rPr lang="de-DE" altLang="de-DE" sz="1800" b="1" i="0"/>
              <a:t>Seminar</a:t>
            </a:r>
          </a:p>
        </p:txBody>
      </p:sp>
      <p:sp>
        <p:nvSpPr>
          <p:cNvPr id="24584" name="Rectangle 4"/>
          <p:cNvSpPr>
            <a:spLocks noChangeArrowheads="1"/>
          </p:cNvSpPr>
          <p:nvPr/>
        </p:nvSpPr>
        <p:spPr bwMode="auto">
          <a:xfrm>
            <a:off x="5643563" y="1371600"/>
            <a:ext cx="2286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800" b="1" i="0"/>
              <a:t>Projekt-Seminar zur</a:t>
            </a:r>
          </a:p>
          <a:p>
            <a:pPr eaLnBrk="1" hangingPunct="1"/>
            <a:r>
              <a:rPr lang="de-DE" altLang="de-DE" sz="1800" b="1" i="0"/>
              <a:t>Studien- und Berufs-</a:t>
            </a:r>
          </a:p>
          <a:p>
            <a:pPr eaLnBrk="1" hangingPunct="1"/>
            <a:r>
              <a:rPr lang="de-DE" altLang="de-DE" sz="1800" b="1" i="0"/>
              <a:t>orientierung</a:t>
            </a:r>
          </a:p>
        </p:txBody>
      </p:sp>
      <p:sp>
        <p:nvSpPr>
          <p:cNvPr id="24585" name="Rectangle 5"/>
          <p:cNvSpPr>
            <a:spLocks noChangeArrowheads="1"/>
          </p:cNvSpPr>
          <p:nvPr/>
        </p:nvSpPr>
        <p:spPr bwMode="auto">
          <a:xfrm>
            <a:off x="5643563" y="2819400"/>
            <a:ext cx="2286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600" i="0"/>
              <a:t>Praxis-</a:t>
            </a:r>
          </a:p>
          <a:p>
            <a:pPr eaLnBrk="1" hangingPunct="1"/>
            <a:r>
              <a:rPr lang="de-DE" altLang="de-DE" sz="1600" i="0"/>
              <a:t>orientiertes Arbeiten</a:t>
            </a:r>
          </a:p>
        </p:txBody>
      </p:sp>
      <p:sp>
        <p:nvSpPr>
          <p:cNvPr id="24586" name="Rectangle 6"/>
          <p:cNvSpPr>
            <a:spLocks noChangeArrowheads="1"/>
          </p:cNvSpPr>
          <p:nvPr/>
        </p:nvSpPr>
        <p:spPr bwMode="auto">
          <a:xfrm>
            <a:off x="1357313" y="2819400"/>
            <a:ext cx="2286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600" i="0"/>
              <a:t>Wissenschafts-</a:t>
            </a:r>
          </a:p>
          <a:p>
            <a:pPr eaLnBrk="1" hangingPunct="1"/>
            <a:r>
              <a:rPr lang="de-DE" altLang="de-DE" sz="1600" i="0"/>
              <a:t>orientiertes Arbeiten</a:t>
            </a:r>
            <a:endParaRPr lang="de-DE" altLang="de-DE" i="0"/>
          </a:p>
        </p:txBody>
      </p:sp>
      <p:sp>
        <p:nvSpPr>
          <p:cNvPr id="24587" name="Rectangle 7"/>
          <p:cNvSpPr>
            <a:spLocks noChangeArrowheads="1"/>
          </p:cNvSpPr>
          <p:nvPr/>
        </p:nvSpPr>
        <p:spPr bwMode="auto">
          <a:xfrm>
            <a:off x="304800" y="4929188"/>
            <a:ext cx="2124075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600" i="0"/>
              <a:t> Fach- und Methoden-</a:t>
            </a:r>
          </a:p>
          <a:p>
            <a:pPr eaLnBrk="1" hangingPunct="1"/>
            <a:r>
              <a:rPr lang="de-DE" altLang="de-DE" sz="1600" i="0"/>
              <a:t>kompetenzen für ein</a:t>
            </a:r>
            <a:br>
              <a:rPr lang="de-DE" altLang="de-DE" sz="1600" i="0"/>
            </a:br>
            <a:r>
              <a:rPr lang="de-DE" altLang="de-DE" sz="1600" i="0"/>
              <a:t> Hochschulstudium</a:t>
            </a:r>
            <a:r>
              <a:rPr lang="de-DE" altLang="de-DE" i="0"/>
              <a:t> 	</a:t>
            </a:r>
          </a:p>
        </p:txBody>
      </p:sp>
      <p:sp>
        <p:nvSpPr>
          <p:cNvPr id="24588" name="Rectangle 8"/>
          <p:cNvSpPr>
            <a:spLocks noChangeArrowheads="1"/>
          </p:cNvSpPr>
          <p:nvPr/>
        </p:nvSpPr>
        <p:spPr bwMode="auto">
          <a:xfrm>
            <a:off x="4800600" y="4929188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600" i="0"/>
              <a:t>Berufswelt-</a:t>
            </a:r>
          </a:p>
          <a:p>
            <a:pPr eaLnBrk="1" hangingPunct="1"/>
            <a:r>
              <a:rPr lang="de-DE" altLang="de-DE" sz="1600" i="0"/>
              <a:t>und Berufs-</a:t>
            </a:r>
          </a:p>
          <a:p>
            <a:pPr eaLnBrk="1" hangingPunct="1"/>
            <a:r>
              <a:rPr lang="de-DE" altLang="de-DE" sz="1600" i="0"/>
              <a:t>wahlkompetenz</a:t>
            </a:r>
            <a:endParaRPr lang="de-DE" altLang="de-DE" i="0"/>
          </a:p>
        </p:txBody>
      </p:sp>
      <p:sp>
        <p:nvSpPr>
          <p:cNvPr id="24589" name="Rectangle 9"/>
          <p:cNvSpPr>
            <a:spLocks noChangeArrowheads="1"/>
          </p:cNvSpPr>
          <p:nvPr/>
        </p:nvSpPr>
        <p:spPr bwMode="auto">
          <a:xfrm>
            <a:off x="2595563" y="4929188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600" i="0"/>
              <a:t>Seminar-</a:t>
            </a:r>
          </a:p>
          <a:p>
            <a:pPr eaLnBrk="1" hangingPunct="1"/>
            <a:r>
              <a:rPr lang="de-DE" altLang="de-DE" sz="1600" i="0"/>
              <a:t>arbeit</a:t>
            </a:r>
          </a:p>
        </p:txBody>
      </p:sp>
      <p:sp>
        <p:nvSpPr>
          <p:cNvPr id="24590" name="Rectangle 10"/>
          <p:cNvSpPr>
            <a:spLocks noChangeArrowheads="1"/>
          </p:cNvSpPr>
          <p:nvPr/>
        </p:nvSpPr>
        <p:spPr bwMode="auto">
          <a:xfrm>
            <a:off x="6858000" y="4929188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600" i="0"/>
              <a:t>Projekt im</a:t>
            </a:r>
          </a:p>
          <a:p>
            <a:pPr eaLnBrk="1" hangingPunct="1"/>
            <a:r>
              <a:rPr lang="de-DE" altLang="de-DE" sz="1600" i="0"/>
              <a:t>Kontakt mit der</a:t>
            </a:r>
          </a:p>
          <a:p>
            <a:pPr eaLnBrk="1" hangingPunct="1"/>
            <a:r>
              <a:rPr lang="de-DE" altLang="de-DE" sz="1600" i="0"/>
              <a:t>Arbeitswelt</a:t>
            </a:r>
            <a:endParaRPr lang="de-DE" altLang="de-DE" i="0"/>
          </a:p>
        </p:txBody>
      </p:sp>
      <p:sp>
        <p:nvSpPr>
          <p:cNvPr id="24591" name="AutoShape 11"/>
          <p:cNvSpPr>
            <a:spLocks noChangeArrowheads="1"/>
          </p:cNvSpPr>
          <p:nvPr/>
        </p:nvSpPr>
        <p:spPr bwMode="auto">
          <a:xfrm>
            <a:off x="2338388" y="23622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i="0"/>
          </a:p>
        </p:txBody>
      </p:sp>
      <p:sp>
        <p:nvSpPr>
          <p:cNvPr id="24592" name="AutoShape 12"/>
          <p:cNvSpPr>
            <a:spLocks noChangeArrowheads="1"/>
          </p:cNvSpPr>
          <p:nvPr/>
        </p:nvSpPr>
        <p:spPr bwMode="auto">
          <a:xfrm>
            <a:off x="6624638" y="23622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de-DE" i="0"/>
          </a:p>
        </p:txBody>
      </p:sp>
      <p:grpSp>
        <p:nvGrpSpPr>
          <p:cNvPr id="2" name="Gruppieren 26"/>
          <p:cNvGrpSpPr>
            <a:grpSpLocks/>
          </p:cNvGrpSpPr>
          <p:nvPr/>
        </p:nvGrpSpPr>
        <p:grpSpPr bwMode="auto">
          <a:xfrm>
            <a:off x="1285875" y="3810000"/>
            <a:ext cx="2438400" cy="914400"/>
            <a:chOff x="1384716" y="3810000"/>
            <a:chExt cx="2438400" cy="914400"/>
          </a:xfrm>
        </p:grpSpPr>
        <p:sp>
          <p:nvSpPr>
            <p:cNvPr id="24600" name="AutoShape 14"/>
            <p:cNvSpPr>
              <a:spLocks noChangeArrowheads="1"/>
            </p:cNvSpPr>
            <p:nvPr/>
          </p:nvSpPr>
          <p:spPr bwMode="auto">
            <a:xfrm>
              <a:off x="2438400" y="3810000"/>
              <a:ext cx="304800" cy="381000"/>
            </a:xfrm>
            <a:prstGeom prst="downArrow">
              <a:avLst>
                <a:gd name="adj1" fmla="val 50000"/>
                <a:gd name="adj2" fmla="val 3125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grpSp>
          <p:nvGrpSpPr>
            <p:cNvPr id="24601" name="Gruppieren 25"/>
            <p:cNvGrpSpPr>
              <a:grpSpLocks/>
            </p:cNvGrpSpPr>
            <p:nvPr/>
          </p:nvGrpSpPr>
          <p:grpSpPr bwMode="auto">
            <a:xfrm>
              <a:off x="1384716" y="4267200"/>
              <a:ext cx="2438400" cy="457200"/>
              <a:chOff x="1447800" y="4267200"/>
              <a:chExt cx="2438400" cy="457200"/>
            </a:xfrm>
          </p:grpSpPr>
          <p:sp>
            <p:nvSpPr>
              <p:cNvPr id="24602" name="Rectangle 15"/>
              <p:cNvSpPr>
                <a:spLocks noChangeArrowheads="1"/>
              </p:cNvSpPr>
              <p:nvPr/>
            </p:nvSpPr>
            <p:spPr bwMode="auto">
              <a:xfrm>
                <a:off x="1524000" y="4267200"/>
                <a:ext cx="2286000" cy="762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de-DE" i="0"/>
              </a:p>
            </p:txBody>
          </p:sp>
          <p:sp>
            <p:nvSpPr>
              <p:cNvPr id="24603" name="AutoShape 16"/>
              <p:cNvSpPr>
                <a:spLocks noChangeArrowheads="1"/>
              </p:cNvSpPr>
              <p:nvPr/>
            </p:nvSpPr>
            <p:spPr bwMode="auto">
              <a:xfrm>
                <a:off x="1447800" y="4343400"/>
                <a:ext cx="304800" cy="381000"/>
              </a:xfrm>
              <a:prstGeom prst="downArrow">
                <a:avLst>
                  <a:gd name="adj1" fmla="val 50000"/>
                  <a:gd name="adj2" fmla="val 3125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de-DE" i="0"/>
              </a:p>
            </p:txBody>
          </p:sp>
          <p:sp>
            <p:nvSpPr>
              <p:cNvPr id="24604" name="AutoShape 17"/>
              <p:cNvSpPr>
                <a:spLocks noChangeArrowheads="1"/>
              </p:cNvSpPr>
              <p:nvPr/>
            </p:nvSpPr>
            <p:spPr bwMode="auto">
              <a:xfrm>
                <a:off x="3581400" y="4343400"/>
                <a:ext cx="304800" cy="381000"/>
              </a:xfrm>
              <a:prstGeom prst="downArrow">
                <a:avLst>
                  <a:gd name="adj1" fmla="val 50000"/>
                  <a:gd name="adj2" fmla="val 3125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de-DE" i="0"/>
              </a:p>
            </p:txBody>
          </p:sp>
        </p:grpSp>
      </p:grpSp>
      <p:grpSp>
        <p:nvGrpSpPr>
          <p:cNvPr id="4" name="Gruppieren 27"/>
          <p:cNvGrpSpPr>
            <a:grpSpLocks/>
          </p:cNvGrpSpPr>
          <p:nvPr/>
        </p:nvGrpSpPr>
        <p:grpSpPr bwMode="auto">
          <a:xfrm>
            <a:off x="5562600" y="3811588"/>
            <a:ext cx="2438400" cy="914400"/>
            <a:chOff x="1384716" y="3810000"/>
            <a:chExt cx="2438400" cy="914400"/>
          </a:xfrm>
        </p:grpSpPr>
        <p:sp>
          <p:nvSpPr>
            <p:cNvPr id="24595" name="AutoShape 14"/>
            <p:cNvSpPr>
              <a:spLocks noChangeArrowheads="1"/>
            </p:cNvSpPr>
            <p:nvPr/>
          </p:nvSpPr>
          <p:spPr bwMode="auto">
            <a:xfrm>
              <a:off x="2438400" y="3810000"/>
              <a:ext cx="304800" cy="381000"/>
            </a:xfrm>
            <a:prstGeom prst="downArrow">
              <a:avLst>
                <a:gd name="adj1" fmla="val 50000"/>
                <a:gd name="adj2" fmla="val 3125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de-DE" i="0"/>
            </a:p>
          </p:txBody>
        </p:sp>
        <p:grpSp>
          <p:nvGrpSpPr>
            <p:cNvPr id="24596" name="Gruppieren 29"/>
            <p:cNvGrpSpPr>
              <a:grpSpLocks/>
            </p:cNvGrpSpPr>
            <p:nvPr/>
          </p:nvGrpSpPr>
          <p:grpSpPr bwMode="auto">
            <a:xfrm>
              <a:off x="1384716" y="4267200"/>
              <a:ext cx="2438400" cy="457200"/>
              <a:chOff x="1447800" y="4267200"/>
              <a:chExt cx="2438400" cy="457200"/>
            </a:xfrm>
          </p:grpSpPr>
          <p:sp>
            <p:nvSpPr>
              <p:cNvPr id="24597" name="Rectangle 15"/>
              <p:cNvSpPr>
                <a:spLocks noChangeArrowheads="1"/>
              </p:cNvSpPr>
              <p:nvPr/>
            </p:nvSpPr>
            <p:spPr bwMode="auto">
              <a:xfrm>
                <a:off x="1524000" y="4267200"/>
                <a:ext cx="2286000" cy="762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de-DE" i="0"/>
              </a:p>
            </p:txBody>
          </p:sp>
          <p:sp>
            <p:nvSpPr>
              <p:cNvPr id="24598" name="AutoShape 16"/>
              <p:cNvSpPr>
                <a:spLocks noChangeArrowheads="1"/>
              </p:cNvSpPr>
              <p:nvPr/>
            </p:nvSpPr>
            <p:spPr bwMode="auto">
              <a:xfrm>
                <a:off x="1447800" y="4343400"/>
                <a:ext cx="304800" cy="381000"/>
              </a:xfrm>
              <a:prstGeom prst="downArrow">
                <a:avLst>
                  <a:gd name="adj1" fmla="val 50000"/>
                  <a:gd name="adj2" fmla="val 3125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de-DE" i="0"/>
              </a:p>
            </p:txBody>
          </p:sp>
          <p:sp>
            <p:nvSpPr>
              <p:cNvPr id="24599" name="AutoShape 17"/>
              <p:cNvSpPr>
                <a:spLocks noChangeArrowheads="1"/>
              </p:cNvSpPr>
              <p:nvPr/>
            </p:nvSpPr>
            <p:spPr bwMode="auto">
              <a:xfrm>
                <a:off x="3581400" y="4343400"/>
                <a:ext cx="304800" cy="381000"/>
              </a:xfrm>
              <a:prstGeom prst="downArrow">
                <a:avLst>
                  <a:gd name="adj1" fmla="val 50000"/>
                  <a:gd name="adj2" fmla="val 3125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de-DE" i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/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 animBg="1"/>
      <p:bldP spid="24590" grpId="0" animBg="1"/>
      <p:bldP spid="24591" grpId="0" animBg="1"/>
      <p:bldP spid="2459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1" i="0"/>
              <a:t>Seminare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24584" name="Rectangle 4"/>
          <p:cNvSpPr>
            <a:spLocks noChangeArrowheads="1"/>
          </p:cNvSpPr>
          <p:nvPr/>
        </p:nvSpPr>
        <p:spPr bwMode="auto">
          <a:xfrm>
            <a:off x="3124200" y="1447800"/>
            <a:ext cx="2286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800" b="1" i="0"/>
              <a:t>Projekt-Seminar zur</a:t>
            </a:r>
          </a:p>
          <a:p>
            <a:pPr eaLnBrk="1" hangingPunct="1"/>
            <a:r>
              <a:rPr lang="de-DE" altLang="de-DE" sz="1800" b="1" i="0"/>
              <a:t>Studien- und Berufs-</a:t>
            </a:r>
          </a:p>
          <a:p>
            <a:pPr eaLnBrk="1" hangingPunct="1"/>
            <a:r>
              <a:rPr lang="de-DE" altLang="de-DE" sz="1800" b="1" i="0"/>
              <a:t>orientierung</a:t>
            </a:r>
          </a:p>
        </p:txBody>
      </p:sp>
      <p:sp>
        <p:nvSpPr>
          <p:cNvPr id="91166" name="Text Box 30"/>
          <p:cNvSpPr txBox="1">
            <a:spLocks noChangeArrowheads="1"/>
          </p:cNvSpPr>
          <p:nvPr/>
        </p:nvSpPr>
        <p:spPr bwMode="auto">
          <a:xfrm>
            <a:off x="381000" y="2514600"/>
            <a:ext cx="81534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600" b="1" i="0" u="sng"/>
              <a:t>P-Seminar ist zweigeteilt</a:t>
            </a:r>
            <a:r>
              <a:rPr lang="de-DE" altLang="de-DE" sz="1600" i="0"/>
              <a:t>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1600" i="0"/>
              <a:t>In 11/1 allg. Berufs- und Studienorientierung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1600" i="0"/>
              <a:t>In 11/2 und 12/1 </a:t>
            </a:r>
            <a:r>
              <a:rPr lang="de-DE" altLang="de-DE" sz="1600" b="1" i="0" u="sng"/>
              <a:t>Projekt</a:t>
            </a:r>
            <a:r>
              <a:rPr lang="de-DE" altLang="de-DE" sz="1600" i="0"/>
              <a:t> im Kontakt mit der Arbeitswelt</a:t>
            </a:r>
          </a:p>
          <a:p>
            <a:pPr eaLnBrk="1" hangingPunct="1"/>
            <a:endParaRPr lang="de-DE" altLang="de-DE" i="0"/>
          </a:p>
        </p:txBody>
      </p:sp>
      <p:sp>
        <p:nvSpPr>
          <p:cNvPr id="91167" name="Text Box 31"/>
          <p:cNvSpPr txBox="1">
            <a:spLocks noChangeArrowheads="1"/>
          </p:cNvSpPr>
          <p:nvPr/>
        </p:nvSpPr>
        <p:spPr bwMode="auto">
          <a:xfrm>
            <a:off x="381000" y="3810000"/>
            <a:ext cx="75438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600" i="0" u="sng"/>
              <a:t>Inhalte der Berufs- und Studieninformation: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1600" i="0"/>
              <a:t>allg. Inhalte (Schüler müssen </a:t>
            </a:r>
            <a:r>
              <a:rPr lang="de-DE" altLang="de-DE" sz="1600" b="1" i="0" u="sng"/>
              <a:t>Eigeninitiative</a:t>
            </a:r>
            <a:r>
              <a:rPr lang="de-DE" altLang="de-DE" sz="1600" i="0"/>
              <a:t> entwickeln!!)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1600" i="0"/>
              <a:t>Besuch im Berufsinformationszentrum Regensburg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1600" i="0"/>
              <a:t>Projektmanagement und Bewerbertraining mit der Continental AG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1600" i="0"/>
              <a:t>externe Referenten verschiedener Berufsfelder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1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1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1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1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1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1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1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1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1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1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1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nimBg="1" autoUpdateAnimBg="0"/>
      <p:bldP spid="91166" grpId="0" build="p" autoUpdateAnimBg="0"/>
      <p:bldP spid="9116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Seminare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sp>
        <p:nvSpPr>
          <p:cNvPr id="26631" name="Text Box 8"/>
          <p:cNvSpPr txBox="1">
            <a:spLocks noChangeArrowheads="1"/>
          </p:cNvSpPr>
          <p:nvPr/>
        </p:nvSpPr>
        <p:spPr bwMode="auto">
          <a:xfrm>
            <a:off x="714375" y="1285875"/>
            <a:ext cx="7704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/>
              <a:t>Benotung in den Seminaren</a:t>
            </a:r>
          </a:p>
        </p:txBody>
      </p:sp>
      <p:sp>
        <p:nvSpPr>
          <p:cNvPr id="25608" name="Textfeld 7"/>
          <p:cNvSpPr txBox="1">
            <a:spLocks noChangeArrowheads="1"/>
          </p:cNvSpPr>
          <p:nvPr/>
        </p:nvSpPr>
        <p:spPr bwMode="auto">
          <a:xfrm>
            <a:off x="500063" y="1928813"/>
            <a:ext cx="4071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i="0" u="sng"/>
              <a:t>W-Seminar</a:t>
            </a:r>
          </a:p>
        </p:txBody>
      </p:sp>
      <p:sp>
        <p:nvSpPr>
          <p:cNvPr id="25609" name="Textfeld 8"/>
          <p:cNvSpPr txBox="1">
            <a:spLocks noChangeArrowheads="1"/>
          </p:cNvSpPr>
          <p:nvPr/>
        </p:nvSpPr>
        <p:spPr bwMode="auto">
          <a:xfrm>
            <a:off x="4572000" y="1928813"/>
            <a:ext cx="4071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i="0" u="sng"/>
              <a:t>P-Seminar</a:t>
            </a:r>
          </a:p>
        </p:txBody>
      </p:sp>
      <p:cxnSp>
        <p:nvCxnSpPr>
          <p:cNvPr id="25610" name="Gerade Verbindung 10"/>
          <p:cNvCxnSpPr>
            <a:cxnSpLocks noChangeShapeType="1"/>
          </p:cNvCxnSpPr>
          <p:nvPr/>
        </p:nvCxnSpPr>
        <p:spPr bwMode="auto">
          <a:xfrm rot="5400000">
            <a:off x="2393156" y="3964782"/>
            <a:ext cx="435768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285750" y="2500313"/>
            <a:ext cx="42862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893763" algn="l"/>
                <a:tab pos="12541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200000"/>
              </a:lnSpc>
              <a:buFontTx/>
              <a:buChar char="•"/>
            </a:pPr>
            <a:r>
              <a:rPr lang="de-DE" altLang="de-DE" sz="2000" i="0"/>
              <a:t> in 11/1	</a:t>
            </a:r>
            <a:r>
              <a:rPr lang="de-DE" altLang="de-DE" sz="2000" i="0">
                <a:sym typeface="Wingdings" pitchFamily="2" charset="2"/>
              </a:rPr>
              <a:t>	max. </a:t>
            </a:r>
            <a:r>
              <a:rPr lang="de-DE" altLang="de-DE" sz="2000" b="1" i="0">
                <a:sym typeface="Wingdings" pitchFamily="2" charset="2"/>
              </a:rPr>
              <a:t>15 Punkte</a:t>
            </a:r>
          </a:p>
          <a:p>
            <a:pPr algn="l" eaLnBrk="1" hangingPunct="1">
              <a:lnSpc>
                <a:spcPct val="200000"/>
              </a:lnSpc>
              <a:buFontTx/>
              <a:buChar char="•"/>
            </a:pPr>
            <a:r>
              <a:rPr lang="de-DE" altLang="de-DE" sz="2000" i="0">
                <a:sym typeface="Wingdings" pitchFamily="2" charset="2"/>
              </a:rPr>
              <a:t> in 11/2		max. </a:t>
            </a:r>
            <a:r>
              <a:rPr lang="de-DE" altLang="de-DE" sz="2000" b="1" i="0">
                <a:sym typeface="Wingdings" pitchFamily="2" charset="2"/>
              </a:rPr>
              <a:t>15 Punkte</a:t>
            </a:r>
          </a:p>
          <a:p>
            <a:pPr algn="l" eaLnBrk="1" hangingPunct="1">
              <a:lnSpc>
                <a:spcPct val="200000"/>
              </a:lnSpc>
              <a:buFontTx/>
              <a:buChar char="•"/>
            </a:pPr>
            <a:r>
              <a:rPr lang="de-DE" altLang="de-DE" sz="2000" i="0">
                <a:sym typeface="Wingdings" pitchFamily="2" charset="2"/>
              </a:rPr>
              <a:t> in 12/1		max. </a:t>
            </a:r>
            <a:r>
              <a:rPr lang="de-DE" altLang="de-DE" sz="2000" b="1" i="0">
                <a:sym typeface="Wingdings" pitchFamily="2" charset="2"/>
              </a:rPr>
              <a:t>30 Punkte</a:t>
            </a:r>
          </a:p>
          <a:p>
            <a:pPr algn="l" eaLnBrk="1" hangingPunct="1"/>
            <a:r>
              <a:rPr lang="de-DE" altLang="de-DE" sz="2000" i="0">
                <a:sym typeface="Wingdings" pitchFamily="2" charset="2"/>
              </a:rPr>
              <a:t>   </a:t>
            </a:r>
            <a:r>
              <a:rPr lang="de-DE" altLang="de-DE" sz="1400" i="0">
                <a:sym typeface="Wingdings" pitchFamily="2" charset="2"/>
              </a:rPr>
              <a:t>(3-fache  Gewichtung der Seminararbeit</a:t>
            </a:r>
            <a:br>
              <a:rPr lang="de-DE" altLang="de-DE" sz="1400" i="0">
                <a:sym typeface="Wingdings" pitchFamily="2" charset="2"/>
              </a:rPr>
            </a:br>
            <a:r>
              <a:rPr lang="de-DE" altLang="de-DE" sz="1400" i="0">
                <a:sym typeface="Wingdings" pitchFamily="2" charset="2"/>
              </a:rPr>
              <a:t>     + Abschlusspräsentation) : 2</a:t>
            </a:r>
          </a:p>
        </p:txBody>
      </p:sp>
      <p:sp>
        <p:nvSpPr>
          <p:cNvPr id="25612" name="Textfeld 12"/>
          <p:cNvSpPr txBox="1">
            <a:spLocks noChangeArrowheads="1"/>
          </p:cNvSpPr>
          <p:nvPr/>
        </p:nvSpPr>
        <p:spPr bwMode="auto">
          <a:xfrm>
            <a:off x="4572000" y="2687638"/>
            <a:ext cx="428625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de-DE" altLang="de-DE" sz="2000" i="0"/>
              <a:t>insgesamt max. </a:t>
            </a:r>
            <a:r>
              <a:rPr lang="de-DE" altLang="de-DE" sz="2000" b="1" i="0"/>
              <a:t>30 Punkte </a:t>
            </a:r>
            <a:r>
              <a:rPr lang="de-DE" altLang="de-DE" sz="2000" i="0"/>
              <a:t>am  Ende von 12/1</a:t>
            </a:r>
          </a:p>
          <a:p>
            <a:pPr algn="l" eaLnBrk="1" hangingPunct="1">
              <a:lnSpc>
                <a:spcPct val="150000"/>
              </a:lnSpc>
              <a:buFontTx/>
              <a:buChar char="•"/>
            </a:pPr>
            <a:r>
              <a:rPr lang="de-DE" altLang="de-DE" sz="2000" i="0"/>
              <a:t>Zertifikat</a:t>
            </a:r>
            <a:endParaRPr lang="de-DE" altLang="de-DE" sz="1400" i="0"/>
          </a:p>
        </p:txBody>
      </p:sp>
      <p:sp>
        <p:nvSpPr>
          <p:cNvPr id="14" name="Textfeld 13"/>
          <p:cNvSpPr txBox="1">
            <a:spLocks noChangeArrowheads="1"/>
          </p:cNvSpPr>
          <p:nvPr/>
        </p:nvSpPr>
        <p:spPr bwMode="auto">
          <a:xfrm>
            <a:off x="642938" y="5214938"/>
            <a:ext cx="3714750" cy="523875"/>
          </a:xfrm>
          <a:prstGeom prst="rect">
            <a:avLst/>
          </a:prstGeom>
          <a:solidFill>
            <a:srgbClr val="FF60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08038" indent="-808038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de-DE" altLang="de-DE" sz="1400" b="1" i="0"/>
              <a:t>Achtung: </a:t>
            </a:r>
            <a:r>
              <a:rPr lang="de-DE" altLang="de-DE" sz="1400" i="0"/>
              <a:t>keine 0 Punkte in der</a:t>
            </a:r>
            <a:br>
              <a:rPr lang="de-DE" altLang="de-DE" sz="1400" i="0"/>
            </a:br>
            <a:r>
              <a:rPr lang="de-DE" altLang="de-DE" sz="1400" i="0"/>
              <a:t> Seminararbeit oder Präsentation!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52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  <p:bldP spid="25609" grpId="0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16241" y="1156293"/>
            <a:ext cx="3517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b="1" i="0" dirty="0"/>
              <a:t>W-Seminare </a:t>
            </a:r>
            <a:r>
              <a:rPr lang="de-DE" altLang="de-DE" b="1" i="0" dirty="0" smtClean="0"/>
              <a:t>2020-2022</a:t>
            </a:r>
            <a:endParaRPr lang="de-DE" altLang="de-DE" b="1" i="0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102843"/>
              </p:ext>
            </p:extLst>
          </p:nvPr>
        </p:nvGraphicFramePr>
        <p:xfrm>
          <a:off x="1043608" y="1645857"/>
          <a:ext cx="7254265" cy="4559829"/>
        </p:xfrm>
        <a:graphic>
          <a:graphicData uri="http://schemas.openxmlformats.org/drawingml/2006/table">
            <a:tbl>
              <a:tblPr firstRow="1" firstCol="1" bandRow="1"/>
              <a:tblGrid>
                <a:gridCol w="1584176"/>
                <a:gridCol w="5670089"/>
              </a:tblGrid>
              <a:tr h="44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Kunst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Vom Konterfei über Kunsthype Mona Lisa bis zum 3D-Selfie: Das Porträt  (M. A. Müller)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Geschichte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Flucht, Vertreibung und Migration – entwurzelt in der modernen Welt? (</a:t>
                      </a:r>
                      <a:r>
                        <a:rPr lang="de-DE" sz="180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‘ Sigl)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Geografie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Afrika</a:t>
                      </a:r>
                      <a:r>
                        <a:rPr lang="de-DE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de-DE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OStR</a:t>
                      </a:r>
                      <a:r>
                        <a:rPr lang="de-DE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Zahn)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9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Biologie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Nobelpreise</a:t>
                      </a:r>
                      <a:r>
                        <a:rPr lang="de-DE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- Physiologie u. Medizin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de-DE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StR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Dr. </a:t>
                      </a:r>
                      <a:r>
                        <a:rPr lang="de-DE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Grebler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Englisch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Suburbia in </a:t>
                      </a:r>
                      <a:r>
                        <a:rPr lang="de-DE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fiction</a:t>
                      </a: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and</a:t>
                      </a: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popular</a:t>
                      </a: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culture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de-DE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StR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‘ </a:t>
                      </a:r>
                      <a:r>
                        <a:rPr lang="de-DE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Meierhofer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9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Geschichte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Von der Schiefertafel zum Whiteboard -Erziehung und Schulalltag – früher und heute 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‘ 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Köglmeier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9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Deutsch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„Geschichte(n) erleben – Historische Festspiele untersuchen“.</a:t>
                      </a:r>
                      <a:r>
                        <a:rPr lang="de-DE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(</a:t>
                      </a:r>
                      <a:r>
                        <a:rPr lang="de-DE" sz="18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StR.</a:t>
                      </a:r>
                      <a:r>
                        <a:rPr lang="de-DE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Dr. </a:t>
                      </a:r>
                      <a:r>
                        <a:rPr lang="de-DE" sz="18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Fischl</a:t>
                      </a:r>
                      <a:r>
                        <a:rPr lang="de-DE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9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Mathematik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Die</a:t>
                      </a:r>
                      <a:r>
                        <a:rPr lang="de-DE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komplexen Zahlen</a:t>
                      </a:r>
                      <a:r>
                        <a:rPr lang="de-DE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de-DE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OStR</a:t>
                      </a:r>
                      <a:r>
                        <a:rPr lang="de-DE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Meyer)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67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734880" y="738102"/>
            <a:ext cx="7704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b="1" i="0" dirty="0"/>
              <a:t>P-Seminare  </a:t>
            </a:r>
            <a:r>
              <a:rPr lang="de-DE" altLang="de-DE" sz="2000" b="1" i="0" dirty="0" smtClean="0"/>
              <a:t>2020-2022</a:t>
            </a:r>
            <a:endParaRPr lang="de-DE" altLang="de-DE" sz="2000" b="1" i="0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460394"/>
              </p:ext>
            </p:extLst>
          </p:nvPr>
        </p:nvGraphicFramePr>
        <p:xfrm>
          <a:off x="704072" y="1153964"/>
          <a:ext cx="7756360" cy="4962821"/>
        </p:xfrm>
        <a:graphic>
          <a:graphicData uri="http://schemas.openxmlformats.org/drawingml/2006/table">
            <a:tbl>
              <a:tblPr firstRow="1" firstCol="1" bandRow="1"/>
              <a:tblGrid>
                <a:gridCol w="1455509"/>
                <a:gridCol w="6300851"/>
              </a:tblGrid>
              <a:tr h="520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Deutsch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Erstellung eines Hörspiels zum Leitthema „Ein Kriminalfall in Regensburg (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Hof)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Wirtschaft u.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Recht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Gründung eines 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Schülerunternehmens (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StR</a:t>
                      </a:r>
                      <a:r>
                        <a:rPr lang="de-DE" sz="1800" b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‘ Heusinger)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Geschichte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Hi-STORY-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telling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– ein multimedialer historischer Reiseführer für Radfahrer“  (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StR</a:t>
                      </a:r>
                      <a:r>
                        <a:rPr lang="de-DE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Dr. </a:t>
                      </a:r>
                      <a:r>
                        <a:rPr lang="de-DE" sz="18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Fischl</a:t>
                      </a:r>
                      <a:r>
                        <a:rPr lang="de-DE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20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Kath. 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Religionsl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. 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Immer noch nicht normal! – Begegnung mit Menschen mit psychischen und physischen Beeinträchtigungen(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‘ Scheuerer)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Spanisch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Erstellung</a:t>
                      </a:r>
                      <a:r>
                        <a:rPr lang="de-DE" sz="1800" b="0" baseline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von Übungsmaterial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‘ 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Zerrmayr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20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Special Olympics 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„Regensburg 2021 – Wir sind dabei!“.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Adler)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Biologie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Optische </a:t>
                      </a:r>
                      <a:r>
                        <a:rPr lang="de-DE" sz="1800" b="0" baseline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Täuschungen </a:t>
                      </a:r>
                      <a:r>
                        <a:rPr lang="de-DE" sz="1800" b="0" baseline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und Phänomene (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StR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Dr. 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Grebler</a:t>
                      </a: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Englisch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Netzgänger</a:t>
                      </a:r>
                      <a:r>
                        <a:rPr lang="de-DE" sz="1800" b="0" baseline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de-DE" sz="1800" b="0" baseline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de-DE" sz="1800" b="0" baseline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StD</a:t>
                      </a:r>
                      <a:r>
                        <a:rPr lang="de-DE" sz="1800" b="0" baseline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‘ </a:t>
                      </a:r>
                      <a:r>
                        <a:rPr lang="de-DE" sz="1800" b="0" baseline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Baumer</a:t>
                      </a:r>
                      <a:r>
                        <a:rPr lang="de-DE" sz="1800" b="0" baseline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Biologie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Lebensraum VMG (</a:t>
                      </a:r>
                      <a:r>
                        <a:rPr lang="de-DE" sz="1800" b="0" dirty="0" err="1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b="0" baseline="0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Weber)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Musik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Bandprojekt: Cover 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write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loop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it!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(</a:t>
                      </a:r>
                      <a:r>
                        <a:rPr lang="de-DE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OStR</a:t>
                      </a:r>
                      <a:r>
                        <a:rPr lang="de-DE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Glas)</a:t>
                      </a:r>
                      <a:endParaRPr lang="de-DE" sz="1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40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684213" y="2276475"/>
            <a:ext cx="770413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Abiturprüfung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4000" i="0"/>
              <a:t>und Gesamtqualifikation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30727" name="Text Box 8"/>
          <p:cNvSpPr txBox="1">
            <a:spLocks noChangeArrowheads="1"/>
          </p:cNvSpPr>
          <p:nvPr/>
        </p:nvSpPr>
        <p:spPr bwMode="auto">
          <a:xfrm>
            <a:off x="684213" y="1285875"/>
            <a:ext cx="7704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b="1" i="0"/>
              <a:t>Abiturfächerwahl</a:t>
            </a:r>
          </a:p>
        </p:txBody>
      </p:sp>
      <p:graphicFrame>
        <p:nvGraphicFramePr>
          <p:cNvPr id="31775" name="Group 31"/>
          <p:cNvGraphicFramePr>
            <a:graphicFrameLocks noGrp="1"/>
          </p:cNvGraphicFramePr>
          <p:nvPr/>
        </p:nvGraphicFramePr>
        <p:xfrm>
          <a:off x="571500" y="1857375"/>
          <a:ext cx="8001000" cy="4256088"/>
        </p:xfrm>
        <a:graphic>
          <a:graphicData uri="http://schemas.openxmlformats.org/drawingml/2006/table">
            <a:tbl>
              <a:tblPr/>
              <a:tblGrid>
                <a:gridCol w="5000625"/>
                <a:gridCol w="3000375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Fach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Prüfungsart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Deutsch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schriftlich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Mathematik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schriftlich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Fremdsprache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x schriftlich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und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x mündlich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(Kolloquium)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</a:tr>
              <a:tr h="143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gesellschaftswissenschaftliches Fach: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Religionslehre/Ethik </a:t>
                      </a:r>
                      <a:r>
                        <a:rPr kumimoji="0" lang="de-D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Sozialkunde (WSG)/ Geschichte + Sozialkunde </a:t>
                      </a:r>
                      <a:r>
                        <a:rPr kumimoji="0" lang="de-D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Geschichte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Geographie</a:t>
                      </a:r>
                      <a:r>
                        <a:rPr kumimoji="0" lang="de-D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Wirtschaft und Recht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Physik </a:t>
                      </a:r>
                      <a:r>
                        <a:rPr kumimoji="0" lang="de-DE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Chemie </a:t>
                      </a:r>
                      <a:r>
                        <a:rPr kumimoji="0" lang="de-DE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Biologie </a:t>
                      </a:r>
                      <a:r>
                        <a:rPr kumimoji="0" lang="de-DE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weitere Fremdsprache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Kunst </a:t>
                      </a:r>
                      <a:r>
                        <a:rPr kumimoji="0" lang="de-DE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Musik </a:t>
                      </a:r>
                      <a:r>
                        <a:rPr kumimoji="0" lang="de-DE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oder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Sport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684213" y="1285875"/>
            <a:ext cx="7704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b="1" i="0"/>
              <a:t>Beispiele zur Abiturfächerwahl</a:t>
            </a:r>
          </a:p>
        </p:txBody>
      </p:sp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1285875" y="2500313"/>
          <a:ext cx="1857375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57375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itchFamily="34" charset="0"/>
                          <a:cs typeface="Arial" pitchFamily="34" charset="0"/>
                        </a:rPr>
                        <a:t>Deutsch</a:t>
                      </a:r>
                      <a:endParaRPr lang="de-D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Mathematik</a:t>
                      </a:r>
                      <a:endParaRPr lang="de-DE" sz="18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9" marR="91439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itchFamily="34" charset="0"/>
                          <a:cs typeface="Arial" pitchFamily="34" charset="0"/>
                        </a:rPr>
                        <a:t>Englisch</a:t>
                      </a:r>
                      <a:endParaRPr lang="de-D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itchFamily="34" charset="0"/>
                          <a:cs typeface="Arial" pitchFamily="34" charset="0"/>
                        </a:rPr>
                        <a:t>Geschichte</a:t>
                      </a:r>
                      <a:endParaRPr lang="de-D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itchFamily="34" charset="0"/>
                          <a:cs typeface="Arial" pitchFamily="34" charset="0"/>
                        </a:rPr>
                        <a:t>Physik</a:t>
                      </a:r>
                      <a:endParaRPr lang="de-D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824" name="Group 56"/>
          <p:cNvGraphicFramePr>
            <a:graphicFrameLocks noGrp="1"/>
          </p:cNvGraphicFramePr>
          <p:nvPr/>
        </p:nvGraphicFramePr>
        <p:xfrm>
          <a:off x="3429000" y="2500313"/>
          <a:ext cx="1857375" cy="1857375"/>
        </p:xfrm>
        <a:graphic>
          <a:graphicData uri="http://schemas.openxmlformats.org/drawingml/2006/table">
            <a:tbl>
              <a:tblPr/>
              <a:tblGrid>
                <a:gridCol w="185737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Deutsch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Mathematik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Französisch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Religion / Ethik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Englisch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823" name="Group 55"/>
          <p:cNvGraphicFramePr>
            <a:graphicFrameLocks noGrp="1"/>
          </p:cNvGraphicFramePr>
          <p:nvPr/>
        </p:nvGraphicFramePr>
        <p:xfrm>
          <a:off x="5572125" y="2500313"/>
          <a:ext cx="1857375" cy="2400300"/>
        </p:xfrm>
        <a:graphic>
          <a:graphicData uri="http://schemas.openxmlformats.org/drawingml/2006/table">
            <a:tbl>
              <a:tblPr/>
              <a:tblGrid>
                <a:gridCol w="185737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Deutsch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Mathematik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Latein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Geographie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Kunst oder Musik oder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Sport  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Additum</a:t>
                      </a: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32775" name="Text Box 8"/>
          <p:cNvSpPr txBox="1">
            <a:spLocks noChangeArrowheads="1"/>
          </p:cNvSpPr>
          <p:nvPr/>
        </p:nvSpPr>
        <p:spPr bwMode="auto">
          <a:xfrm>
            <a:off x="684213" y="1285875"/>
            <a:ext cx="7704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i="0"/>
              <a:t>Sonderfälle:</a:t>
            </a:r>
            <a:r>
              <a:rPr lang="de-DE" altLang="de-DE" b="1" i="0"/>
              <a:t>	Kunst, Musik, Sport</a:t>
            </a:r>
          </a:p>
        </p:txBody>
      </p:sp>
      <p:graphicFrame>
        <p:nvGraphicFramePr>
          <p:cNvPr id="32827" name="Group 59"/>
          <p:cNvGraphicFramePr>
            <a:graphicFrameLocks noGrp="1"/>
          </p:cNvGraphicFramePr>
          <p:nvPr/>
        </p:nvGraphicFramePr>
        <p:xfrm>
          <a:off x="571500" y="1857375"/>
          <a:ext cx="8001000" cy="4184650"/>
        </p:xfrm>
        <a:graphic>
          <a:graphicData uri="http://schemas.openxmlformats.org/drawingml/2006/table">
            <a:tbl>
              <a:tblPr/>
              <a:tblGrid>
                <a:gridCol w="3143250"/>
                <a:gridCol w="1643063"/>
                <a:gridCol w="1643062"/>
                <a:gridCol w="1571625"/>
              </a:tblGrid>
              <a:tr h="36581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Verpflichtende zusätzliche Belegung (Additum)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65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EB"/>
                    </a:solidFill>
                  </a:tcPr>
                </a:tc>
              </a:tr>
              <a:tr h="3353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Art der Abiturprüfung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79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Festlegung als Abiturfach in Jgst. 10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22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Inhalte des Additums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79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Anzahl der Wochenstunden pro Jgst. in Q11 und Q12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  <a:tr h="579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Anzahl der festgelegten Profilstunden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5"/>
                    </a:solidFill>
                  </a:tcPr>
                </a:tc>
              </a:tr>
              <a:tr h="52236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Voraussetzungen in Jgst. 10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35331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3857625" y="2224088"/>
            <a:ext cx="1357313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800" b="1" i="0"/>
              <a:t>Kunst</a:t>
            </a:r>
          </a:p>
          <a:p>
            <a:pPr eaLnBrk="1" hangingPunct="1"/>
            <a:endParaRPr lang="de-DE" altLang="de-DE" sz="600" i="0"/>
          </a:p>
          <a:p>
            <a:pPr eaLnBrk="1" hangingPunct="1"/>
            <a:r>
              <a:rPr lang="de-DE" altLang="de-DE" sz="1600" i="0"/>
              <a:t>S</a:t>
            </a:r>
          </a:p>
          <a:p>
            <a:pPr eaLnBrk="1" hangingPunct="1"/>
            <a:endParaRPr lang="de-DE" altLang="de-DE" sz="1400" i="0"/>
          </a:p>
          <a:p>
            <a:pPr eaLnBrk="1" hangingPunct="1"/>
            <a:r>
              <a:rPr lang="de-DE" altLang="de-DE" sz="1600" i="0"/>
              <a:t>ja</a:t>
            </a:r>
          </a:p>
          <a:p>
            <a:pPr eaLnBrk="1" hangingPunct="1"/>
            <a:endParaRPr lang="de-DE" altLang="de-DE" sz="1200" i="0"/>
          </a:p>
          <a:p>
            <a:pPr eaLnBrk="1" hangingPunct="1"/>
            <a:r>
              <a:rPr lang="de-DE" altLang="de-DE" sz="1600" i="0"/>
              <a:t>Bildnerische</a:t>
            </a:r>
          </a:p>
          <a:p>
            <a:pPr eaLnBrk="1" hangingPunct="1"/>
            <a:r>
              <a:rPr lang="de-DE" altLang="de-DE" sz="1600" i="0"/>
              <a:t>Praxis</a:t>
            </a:r>
          </a:p>
          <a:p>
            <a:pPr eaLnBrk="1" hangingPunct="1"/>
            <a:endParaRPr lang="de-DE" altLang="de-DE" sz="1300" i="0"/>
          </a:p>
          <a:p>
            <a:pPr eaLnBrk="1" hangingPunct="1"/>
            <a:r>
              <a:rPr lang="de-DE" altLang="de-DE" sz="1600" i="0"/>
              <a:t>2</a:t>
            </a:r>
          </a:p>
          <a:p>
            <a:pPr eaLnBrk="1" hangingPunct="1"/>
            <a:endParaRPr lang="de-DE" altLang="de-DE" sz="2000" i="0"/>
          </a:p>
          <a:p>
            <a:pPr eaLnBrk="1" hangingPunct="1"/>
            <a:r>
              <a:rPr lang="de-DE" altLang="de-DE" sz="1600" i="0"/>
              <a:t>4</a:t>
            </a:r>
          </a:p>
          <a:p>
            <a:pPr eaLnBrk="1" hangingPunct="1"/>
            <a:endParaRPr lang="de-DE" altLang="de-DE" sz="5200" i="0"/>
          </a:p>
          <a:p>
            <a:pPr eaLnBrk="1" hangingPunct="1"/>
            <a:r>
              <a:rPr lang="de-DE" altLang="de-DE" sz="1600" i="0"/>
              <a:t>mind. Note 3</a:t>
            </a: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5424488" y="2224088"/>
            <a:ext cx="1500187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800" b="1" i="0"/>
              <a:t>Musik</a:t>
            </a:r>
          </a:p>
          <a:p>
            <a:pPr eaLnBrk="1" hangingPunct="1"/>
            <a:endParaRPr lang="de-DE" altLang="de-DE" sz="600" i="0"/>
          </a:p>
          <a:p>
            <a:pPr eaLnBrk="1" hangingPunct="1"/>
            <a:r>
              <a:rPr lang="de-DE" altLang="de-DE" sz="1600" i="0"/>
              <a:t>S</a:t>
            </a:r>
          </a:p>
          <a:p>
            <a:pPr eaLnBrk="1" hangingPunct="1"/>
            <a:endParaRPr lang="de-DE" altLang="de-DE" sz="1400" i="0"/>
          </a:p>
          <a:p>
            <a:pPr eaLnBrk="1" hangingPunct="1"/>
            <a:r>
              <a:rPr lang="de-DE" altLang="de-DE" sz="1600" i="0"/>
              <a:t>ja</a:t>
            </a:r>
          </a:p>
          <a:p>
            <a:pPr eaLnBrk="1" hangingPunct="1"/>
            <a:endParaRPr lang="de-DE" altLang="de-DE" sz="1200" i="0"/>
          </a:p>
          <a:p>
            <a:pPr eaLnBrk="1" hangingPunct="1"/>
            <a:r>
              <a:rPr lang="de-DE" altLang="de-DE" sz="1600" i="0"/>
              <a:t>Instrument</a:t>
            </a:r>
          </a:p>
          <a:p>
            <a:pPr eaLnBrk="1" hangingPunct="1"/>
            <a:r>
              <a:rPr lang="de-DE" altLang="de-DE" sz="1600" i="0"/>
              <a:t>(ggf. Gesang)</a:t>
            </a:r>
          </a:p>
          <a:p>
            <a:pPr eaLnBrk="1" hangingPunct="1"/>
            <a:endParaRPr lang="de-DE" altLang="de-DE" sz="1300" i="0"/>
          </a:p>
          <a:p>
            <a:pPr eaLnBrk="1" hangingPunct="1"/>
            <a:r>
              <a:rPr lang="de-DE" altLang="de-DE" sz="1600" i="0"/>
              <a:t>1</a:t>
            </a:r>
          </a:p>
          <a:p>
            <a:pPr eaLnBrk="1" hangingPunct="1"/>
            <a:endParaRPr lang="de-DE" altLang="de-DE" sz="2000" i="0"/>
          </a:p>
          <a:p>
            <a:pPr eaLnBrk="1" hangingPunct="1"/>
            <a:r>
              <a:rPr lang="de-DE" altLang="de-DE" sz="1600" i="0"/>
              <a:t>2</a:t>
            </a:r>
          </a:p>
          <a:p>
            <a:pPr eaLnBrk="1" hangingPunct="1"/>
            <a:endParaRPr lang="de-DE" altLang="de-DE" sz="1400" i="0"/>
          </a:p>
          <a:p>
            <a:pPr eaLnBrk="1" hangingPunct="1"/>
            <a:r>
              <a:rPr lang="de-DE" altLang="de-DE" sz="1600" i="0"/>
              <a:t>Instrument</a:t>
            </a:r>
          </a:p>
          <a:p>
            <a:pPr eaLnBrk="1" hangingPunct="1"/>
            <a:r>
              <a:rPr lang="de-DE" altLang="de-DE" sz="1600" i="0"/>
              <a:t>(ggf. Gesang</a:t>
            </a:r>
          </a:p>
          <a:p>
            <a:pPr eaLnBrk="1" hangingPunct="1"/>
            <a:endParaRPr lang="de-DE" altLang="de-DE" sz="600" i="0"/>
          </a:p>
          <a:p>
            <a:pPr eaLnBrk="1" hangingPunct="1"/>
            <a:r>
              <a:rPr lang="de-DE" altLang="de-DE" sz="1600" i="0"/>
              <a:t>mind. Note 3</a:t>
            </a: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7119938" y="2224088"/>
            <a:ext cx="1357312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800" b="1" i="0"/>
              <a:t>Sport</a:t>
            </a:r>
          </a:p>
          <a:p>
            <a:pPr eaLnBrk="1" hangingPunct="1"/>
            <a:endParaRPr lang="de-DE" altLang="de-DE" sz="600" i="0"/>
          </a:p>
          <a:p>
            <a:pPr eaLnBrk="1" hangingPunct="1"/>
            <a:r>
              <a:rPr lang="de-DE" altLang="de-DE" sz="1600" i="0"/>
              <a:t>S und C</a:t>
            </a:r>
          </a:p>
          <a:p>
            <a:pPr eaLnBrk="1" hangingPunct="1"/>
            <a:endParaRPr lang="de-DE" altLang="de-DE" sz="1400" i="0"/>
          </a:p>
          <a:p>
            <a:pPr eaLnBrk="1" hangingPunct="1"/>
            <a:r>
              <a:rPr lang="de-DE" altLang="de-DE" sz="1600" i="0"/>
              <a:t>ja</a:t>
            </a:r>
          </a:p>
          <a:p>
            <a:pPr eaLnBrk="1" hangingPunct="1"/>
            <a:endParaRPr lang="de-DE" altLang="de-DE" sz="1200" i="0"/>
          </a:p>
          <a:p>
            <a:pPr eaLnBrk="1" hangingPunct="1"/>
            <a:r>
              <a:rPr lang="de-DE" altLang="de-DE" sz="1600" i="0"/>
              <a:t>Sport-</a:t>
            </a:r>
          </a:p>
          <a:p>
            <a:pPr eaLnBrk="1" hangingPunct="1"/>
            <a:r>
              <a:rPr lang="de-DE" altLang="de-DE" sz="1600" i="0"/>
              <a:t>theorie</a:t>
            </a:r>
          </a:p>
          <a:p>
            <a:pPr eaLnBrk="1" hangingPunct="1"/>
            <a:endParaRPr lang="de-DE" altLang="de-DE" sz="1300" i="0"/>
          </a:p>
          <a:p>
            <a:pPr eaLnBrk="1" hangingPunct="1"/>
            <a:r>
              <a:rPr lang="de-DE" altLang="de-DE" sz="1600" i="0"/>
              <a:t>2</a:t>
            </a:r>
          </a:p>
          <a:p>
            <a:pPr eaLnBrk="1" hangingPunct="1"/>
            <a:endParaRPr lang="de-DE" altLang="de-DE" sz="2000" i="0"/>
          </a:p>
          <a:p>
            <a:pPr eaLnBrk="1" hangingPunct="1"/>
            <a:r>
              <a:rPr lang="de-DE" altLang="de-DE" sz="1600" i="0"/>
              <a:t>4</a:t>
            </a:r>
          </a:p>
          <a:p>
            <a:pPr eaLnBrk="1" hangingPunct="1"/>
            <a:endParaRPr lang="de-DE" altLang="de-DE" sz="5200" i="0"/>
          </a:p>
          <a:p>
            <a:pPr eaLnBrk="1" hangingPunct="1"/>
            <a:r>
              <a:rPr lang="de-DE" altLang="de-DE" sz="1600" i="0"/>
              <a:t>mind. Note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33799" name="Text Box 8"/>
          <p:cNvSpPr txBox="1">
            <a:spLocks noChangeArrowheads="1"/>
          </p:cNvSpPr>
          <p:nvPr/>
        </p:nvSpPr>
        <p:spPr bwMode="auto">
          <a:xfrm>
            <a:off x="642938" y="1285875"/>
            <a:ext cx="7704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/>
              <a:t>Einbringung in die Gesamtqualifikation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447800" y="1985963"/>
            <a:ext cx="6196013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</a:t>
            </a:r>
            <a:r>
              <a:rPr lang="de-DE" altLang="de-DE" sz="2000" b="1" i="0"/>
              <a:t>aus der Qualifikationsphase</a:t>
            </a:r>
          </a:p>
          <a:p>
            <a:pPr lvl="1" algn="l" eaLnBrk="1" hangingPunct="1">
              <a:spcBef>
                <a:spcPct val="50000"/>
              </a:spcBef>
            </a:pPr>
            <a:r>
              <a:rPr lang="de-DE" altLang="de-DE" sz="2000" i="0"/>
              <a:t>40 Halbjahresleistungen</a:t>
            </a:r>
          </a:p>
          <a:p>
            <a:pPr lvl="1" algn="l" eaLnBrk="1" hangingPunct="1">
              <a:spcBef>
                <a:spcPct val="50000"/>
              </a:spcBef>
            </a:pPr>
            <a:r>
              <a:rPr lang="de-DE" altLang="de-DE" sz="2000" i="0"/>
              <a:t>maximal 40 x 15 Punkte = </a:t>
            </a:r>
            <a:r>
              <a:rPr lang="de-DE" altLang="de-DE" sz="2000" b="1" i="0"/>
              <a:t>600 Punkte</a:t>
            </a:r>
          </a:p>
          <a:p>
            <a:pPr algn="l" eaLnBrk="1" hangingPunct="1">
              <a:lnSpc>
                <a:spcPct val="20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</a:t>
            </a:r>
            <a:r>
              <a:rPr lang="de-DE" altLang="de-DE" sz="2000" b="1" i="0"/>
              <a:t>aus den 5 Abiturprüfungen </a:t>
            </a:r>
            <a:r>
              <a:rPr lang="de-DE" altLang="de-DE" sz="2000" i="0"/>
              <a:t>(vierfache Wertung)</a:t>
            </a:r>
            <a:endParaRPr lang="de-DE" altLang="de-DE" sz="2000" b="1" i="0"/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i="0"/>
              <a:t>       maximal  5 x 60 Punkte = </a:t>
            </a:r>
            <a:r>
              <a:rPr lang="de-DE" altLang="de-DE" sz="2000" b="1" i="0"/>
              <a:t>300 Punkte</a:t>
            </a:r>
          </a:p>
          <a:p>
            <a:pPr algn="l" eaLnBrk="1" hangingPunct="1">
              <a:lnSpc>
                <a:spcPct val="200000"/>
              </a:lnSpc>
              <a:spcBef>
                <a:spcPct val="50000"/>
              </a:spcBef>
            </a:pPr>
            <a:r>
              <a:rPr lang="de-DE" altLang="de-DE" sz="2000" i="0"/>
              <a:t>       </a:t>
            </a:r>
            <a:r>
              <a:rPr lang="de-DE" altLang="de-DE" sz="2000" b="1" i="0"/>
              <a:t>GESAMT:</a:t>
            </a:r>
            <a:r>
              <a:rPr lang="de-DE" altLang="de-DE" sz="2000" i="0"/>
              <a:t>	        maximal </a:t>
            </a:r>
            <a:r>
              <a:rPr lang="de-DE" altLang="de-DE" sz="2000" b="1" i="0"/>
              <a:t>900 Punkte</a:t>
            </a:r>
          </a:p>
        </p:txBody>
      </p:sp>
      <p:cxnSp>
        <p:nvCxnSpPr>
          <p:cNvPr id="10" name="Gerade Verbindung 9"/>
          <p:cNvCxnSpPr>
            <a:cxnSpLocks noChangeShapeType="1"/>
          </p:cNvCxnSpPr>
          <p:nvPr/>
        </p:nvCxnSpPr>
        <p:spPr bwMode="auto">
          <a:xfrm>
            <a:off x="3857625" y="4643438"/>
            <a:ext cx="250031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642938" y="1285875"/>
            <a:ext cx="7704137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</a:pPr>
            <a:r>
              <a:rPr lang="de-DE" altLang="de-DE" b="1" i="0"/>
              <a:t>Leistungen aus der Qualifikationsphase</a:t>
            </a:r>
          </a:p>
          <a:p>
            <a:pPr eaLnBrk="1" hangingPunct="1">
              <a:lnSpc>
                <a:spcPct val="85000"/>
              </a:lnSpc>
              <a:spcBef>
                <a:spcPct val="50000"/>
              </a:spcBef>
            </a:pPr>
            <a:r>
              <a:rPr lang="de-DE" altLang="de-DE" sz="2000" b="1" i="0"/>
              <a:t>(Pflicht- und Wahlpflichtbereich)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28625" y="2357438"/>
            <a:ext cx="8501063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6638925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D, M, fortgeführte Fs  (Abiturfächer)		je 4       </a:t>
            </a:r>
            <a:r>
              <a:rPr lang="de-DE" altLang="de-DE" sz="2000" b="1" i="0"/>
              <a:t>12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b="1" i="0"/>
              <a:t> </a:t>
            </a:r>
            <a:r>
              <a:rPr lang="de-DE" altLang="de-DE" sz="2000" i="0"/>
              <a:t>Rel/Eth, G+Sk, Geo </a:t>
            </a:r>
            <a:r>
              <a:rPr lang="de-DE" altLang="de-DE" sz="2000" b="1" i="0">
                <a:solidFill>
                  <a:srgbClr val="0000FF"/>
                </a:solidFill>
              </a:rPr>
              <a:t>oder</a:t>
            </a:r>
            <a:r>
              <a:rPr lang="de-DE" altLang="de-DE" sz="2000" i="0"/>
              <a:t> WR, Ku </a:t>
            </a:r>
            <a:r>
              <a:rPr lang="de-DE" altLang="de-DE" sz="2000" b="1" i="0">
                <a:solidFill>
                  <a:srgbClr val="0000FF"/>
                </a:solidFill>
              </a:rPr>
              <a:t>oder</a:t>
            </a:r>
            <a:r>
              <a:rPr lang="de-DE" altLang="de-DE" sz="2000" i="0"/>
              <a:t> Mu 	je 3       </a:t>
            </a:r>
            <a:r>
              <a:rPr lang="de-DE" altLang="de-DE" sz="2000" b="1" i="0"/>
              <a:t>12</a:t>
            </a: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</a:t>
            </a:r>
            <a:r>
              <a:rPr lang="de-DE" altLang="de-DE" sz="2000" i="0">
                <a:solidFill>
                  <a:srgbClr val="FF3300"/>
                </a:solidFill>
              </a:rPr>
              <a:t>Alternative WSG:</a:t>
            </a:r>
            <a:r>
              <a:rPr lang="de-DE" altLang="de-DE" sz="2000" i="0"/>
              <a:t> Rel/Eth, G, Sk, Ku </a:t>
            </a:r>
            <a:r>
              <a:rPr lang="de-DE" altLang="de-DE" sz="2000" i="0">
                <a:solidFill>
                  <a:srgbClr val="0000FF"/>
                </a:solidFill>
              </a:rPr>
              <a:t>oder</a:t>
            </a:r>
            <a:r>
              <a:rPr lang="de-DE" altLang="de-DE" sz="2000" i="0"/>
              <a:t> Mu            	</a:t>
            </a:r>
            <a:r>
              <a:rPr lang="de-DE" altLang="de-DE" sz="2000" i="0">
                <a:solidFill>
                  <a:srgbClr val="FF3300"/>
                </a:solidFill>
              </a:rPr>
              <a:t>je 3       </a:t>
            </a:r>
            <a:r>
              <a:rPr lang="de-DE" altLang="de-DE" sz="2000" b="1" i="0">
                <a:solidFill>
                  <a:srgbClr val="FF3300"/>
                </a:solidFill>
              </a:rPr>
              <a:t>12</a:t>
            </a:r>
            <a:r>
              <a:rPr lang="de-DE" altLang="de-DE" sz="2000" b="1" i="0"/>
              <a:t>      </a:t>
            </a: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</a:pPr>
            <a:r>
              <a:rPr lang="de-DE" altLang="de-DE" sz="2000" b="1" i="0"/>
              <a:t>  </a:t>
            </a:r>
            <a:r>
              <a:rPr lang="de-DE" altLang="de-DE" sz="2000" i="0"/>
              <a:t>Geo oder WR</a:t>
            </a:r>
            <a:r>
              <a:rPr lang="de-DE" altLang="de-DE" sz="2000" b="1" i="0"/>
              <a:t>  </a:t>
            </a:r>
            <a:r>
              <a:rPr lang="de-DE" altLang="de-DE" sz="1600" b="1" i="0"/>
              <a:t>(eine der Sk-Leistungen aus Profilbereich!)	</a:t>
            </a:r>
            <a:r>
              <a:rPr lang="de-DE" altLang="de-DE" sz="2000" b="1" i="0">
                <a:solidFill>
                  <a:srgbClr val="FF3300"/>
                </a:solidFill>
              </a:rPr>
              <a:t>    </a:t>
            </a:r>
            <a:r>
              <a:rPr lang="de-DE" altLang="de-DE" sz="2000" i="0">
                <a:solidFill>
                  <a:srgbClr val="FF3300"/>
                </a:solidFill>
              </a:rPr>
              <a:t>1</a:t>
            </a:r>
            <a:r>
              <a:rPr lang="de-DE" altLang="de-DE" sz="2000" b="1" i="0">
                <a:solidFill>
                  <a:srgbClr val="FF3300"/>
                </a:solidFill>
              </a:rPr>
              <a:t>         1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Naturwissenschaft(en)	 		               </a:t>
            </a:r>
            <a:r>
              <a:rPr lang="de-DE" altLang="de-DE" sz="2000" b="1" i="0"/>
              <a:t>4 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vierter Ausbildungsabschnitt des 4. und 5. Abiturfachs      	je 1         </a:t>
            </a:r>
            <a:r>
              <a:rPr lang="de-DE" altLang="de-DE" sz="2000" b="1" i="0"/>
              <a:t>2</a:t>
            </a:r>
          </a:p>
          <a:p>
            <a:pPr algn="l" eaLnBrk="1" hangingPunct="1">
              <a:lnSpc>
                <a:spcPct val="200000"/>
              </a:lnSpc>
              <a:spcBef>
                <a:spcPct val="50000"/>
              </a:spcBef>
            </a:pPr>
            <a:r>
              <a:rPr lang="de-DE" altLang="de-DE" sz="2000" i="0"/>
              <a:t>	</a:t>
            </a:r>
            <a:r>
              <a:rPr lang="de-DE" altLang="de-DE" sz="2000" b="1" i="0"/>
              <a:t>GESAMT:	    	    30</a:t>
            </a:r>
            <a:r>
              <a:rPr lang="de-DE" altLang="de-DE" sz="2000" i="0"/>
              <a:t> </a:t>
            </a:r>
            <a:endParaRPr lang="de-DE" altLang="de-DE" sz="2000" b="1" i="0"/>
          </a:p>
        </p:txBody>
      </p:sp>
      <p:cxnSp>
        <p:nvCxnSpPr>
          <p:cNvPr id="33801" name="Gerade Verbindung 10"/>
          <p:cNvCxnSpPr>
            <a:cxnSpLocks noChangeShapeType="1"/>
          </p:cNvCxnSpPr>
          <p:nvPr/>
        </p:nvCxnSpPr>
        <p:spPr bwMode="auto">
          <a:xfrm>
            <a:off x="5857875" y="4857750"/>
            <a:ext cx="2857500" cy="0"/>
          </a:xfrm>
          <a:prstGeom prst="line">
            <a:avLst/>
          </a:prstGeom>
          <a:noFill/>
          <a:ln w="19050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642938" y="1285875"/>
            <a:ext cx="7704137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de-DE" altLang="de-DE" b="1" i="0"/>
              <a:t>Leistungen aus der Qualifikationsphase</a:t>
            </a: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de-DE" altLang="de-DE" sz="2000" b="1" i="0"/>
              <a:t>(Profilbereich)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1143000" y="2335213"/>
            <a:ext cx="7572375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W-Seminar (max. 60 Punkte) 			    	</a:t>
            </a:r>
            <a:r>
              <a:rPr lang="de-DE" altLang="de-DE" sz="2000" b="1" i="0"/>
              <a:t>	  4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b="1" i="0"/>
              <a:t> </a:t>
            </a:r>
            <a:r>
              <a:rPr lang="de-DE" altLang="de-DE" sz="2000" i="0"/>
              <a:t>P-Seminar (max. 30 Punkte) 	    		 		  </a:t>
            </a:r>
            <a:r>
              <a:rPr lang="de-DE" altLang="de-DE" sz="2000" b="1" i="0"/>
              <a:t>2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 Sonstiges </a:t>
            </a:r>
            <a:r>
              <a:rPr lang="de-DE" altLang="de-DE" sz="1400" i="0"/>
              <a:t>(darunter 1 Sk-Leistung bei WSG-Variante)</a:t>
            </a:r>
            <a:r>
              <a:rPr lang="de-DE" altLang="de-DE" sz="2000" i="0"/>
              <a:t>			  </a:t>
            </a:r>
            <a:r>
              <a:rPr lang="de-DE" altLang="de-DE" sz="2000" b="1" i="0"/>
              <a:t>4</a:t>
            </a:r>
          </a:p>
          <a:p>
            <a:pPr lvl="1" algn="l" eaLnBrk="1" hangingPunct="1">
              <a:spcBef>
                <a:spcPts val="600"/>
              </a:spcBef>
              <a:buFont typeface="Symbol" pitchFamily="18" charset="2"/>
              <a:buChar char="-"/>
            </a:pPr>
            <a:r>
              <a:rPr lang="de-DE" altLang="de-DE" sz="1600" i="0"/>
              <a:t> Zusatzangebot / Sport (max. 3 Leistungen)</a:t>
            </a:r>
          </a:p>
          <a:p>
            <a:pPr lvl="1" algn="l" eaLnBrk="1" hangingPunct="1">
              <a:spcBef>
                <a:spcPts val="600"/>
              </a:spcBef>
              <a:buFont typeface="Symbol" pitchFamily="18" charset="2"/>
              <a:buChar char="-"/>
            </a:pPr>
            <a:r>
              <a:rPr lang="de-DE" altLang="de-DE" sz="1600" i="0"/>
              <a:t> 2. Fremdsprache</a:t>
            </a:r>
          </a:p>
          <a:p>
            <a:pPr lvl="1" algn="l" eaLnBrk="1" hangingPunct="1">
              <a:spcBef>
                <a:spcPts val="600"/>
              </a:spcBef>
              <a:buFont typeface="Symbol" pitchFamily="18" charset="2"/>
              <a:buChar char="-"/>
            </a:pPr>
            <a:r>
              <a:rPr lang="de-DE" altLang="de-DE" sz="1600" b="1" i="0"/>
              <a:t> </a:t>
            </a:r>
            <a:r>
              <a:rPr lang="de-DE" altLang="de-DE" sz="1600" i="0"/>
              <a:t>noch nicht genutzte Leistungen aus anderen Fächern</a:t>
            </a:r>
            <a:endParaRPr lang="de-DE" altLang="de-DE" sz="1600" b="1" i="0"/>
          </a:p>
          <a:p>
            <a:pPr algn="l" eaLnBrk="1" hangingPunct="1">
              <a:lnSpc>
                <a:spcPct val="200000"/>
              </a:lnSpc>
            </a:pPr>
            <a:r>
              <a:rPr lang="de-DE" altLang="de-DE" sz="2000" i="0"/>
              <a:t>	GESAMT:		</a:t>
            </a:r>
            <a:r>
              <a:rPr lang="de-DE" altLang="de-DE" sz="2000" b="1" i="0"/>
              <a:t>10 </a:t>
            </a:r>
          </a:p>
        </p:txBody>
      </p:sp>
      <p:cxnSp>
        <p:nvCxnSpPr>
          <p:cNvPr id="33801" name="Gerade Verbindung 10"/>
          <p:cNvCxnSpPr>
            <a:cxnSpLocks noChangeShapeType="1"/>
          </p:cNvCxnSpPr>
          <p:nvPr/>
        </p:nvCxnSpPr>
        <p:spPr bwMode="auto">
          <a:xfrm>
            <a:off x="5292725" y="5661025"/>
            <a:ext cx="2857500" cy="0"/>
          </a:xfrm>
          <a:prstGeom prst="line">
            <a:avLst/>
          </a:prstGeom>
          <a:noFill/>
          <a:ln w="19050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/>
              <a:t>Abitur</a:t>
            </a:r>
          </a:p>
        </p:txBody>
      </p:sp>
      <p:sp>
        <p:nvSpPr>
          <p:cNvPr id="36871" name="Text Box 8"/>
          <p:cNvSpPr txBox="1">
            <a:spLocks noChangeArrowheads="1"/>
          </p:cNvSpPr>
          <p:nvPr/>
        </p:nvSpPr>
        <p:spPr bwMode="auto">
          <a:xfrm>
            <a:off x="642938" y="1285875"/>
            <a:ext cx="7704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i="0"/>
              <a:t>Hürden auf dem Weg zum Abitur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857250" y="1928813"/>
            <a:ext cx="7418388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0500" indent="-19050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125913" algn="l"/>
                <a:tab pos="4486275" algn="l"/>
                <a:tab pos="4933950" algn="l"/>
              </a:tabLs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Das Klassenziel der 10. Klasse muss erreicht werden.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Halbjahresleistungen nicht zu häufig unter 5 Punkten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i="0"/>
              <a:t>Halbjahresleistungen mit 0 Punkten führen zu ernsten   Problemen.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endParaRPr lang="de-DE" altLang="de-DE" sz="2000" i="0"/>
          </a:p>
        </p:txBody>
      </p:sp>
      <p:sp>
        <p:nvSpPr>
          <p:cNvPr id="36873" name="Textfeld 9"/>
          <p:cNvSpPr txBox="1">
            <a:spLocks noChangeArrowheads="1"/>
          </p:cNvSpPr>
          <p:nvPr/>
        </p:nvSpPr>
        <p:spPr bwMode="auto">
          <a:xfrm>
            <a:off x="928688" y="4500563"/>
            <a:ext cx="2071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i="0"/>
              <a:t>Details siehe:</a:t>
            </a:r>
          </a:p>
        </p:txBody>
      </p:sp>
      <p:pic>
        <p:nvPicPr>
          <p:cNvPr id="36874" name="Grafik 11" descr="BroschüreGymnasialeOberstufe200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3683000"/>
            <a:ext cx="1785937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Grafik 14" descr="HürdenAbitu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714750"/>
            <a:ext cx="2786062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908175" y="692150"/>
            <a:ext cx="86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Aufbau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843213" y="692150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Besonderheiten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4498975" y="692150"/>
            <a:ext cx="1081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Belegung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795963" y="692150"/>
            <a:ext cx="1081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Seminare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7019925" y="692150"/>
            <a:ext cx="72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1" i="0">
                <a:solidFill>
                  <a:schemeClr val="folHlink"/>
                </a:solidFill>
              </a:rPr>
              <a:t>Abitur</a:t>
            </a:r>
          </a:p>
        </p:txBody>
      </p:sp>
      <p:pic>
        <p:nvPicPr>
          <p:cNvPr id="37895" name="Grafik 12" descr="BroschüreGymnasialeOberstufe2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785938"/>
            <a:ext cx="2506662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Nach unten gekrümmter Pfeil 15"/>
          <p:cNvSpPr/>
          <p:nvPr/>
        </p:nvSpPr>
        <p:spPr bwMode="auto">
          <a:xfrm>
            <a:off x="3071813" y="1214438"/>
            <a:ext cx="3214687" cy="571500"/>
          </a:xfrm>
          <a:prstGeom prst="curvedDown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i="0">
              <a:latin typeface="Times New Roman" pitchFamily="18" charset="0"/>
              <a:cs typeface="+mn-cs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143250" y="1214438"/>
            <a:ext cx="271462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800" i="0" dirty="0">
                <a:solidFill>
                  <a:schemeClr val="accent2">
                    <a:lumMod val="75000"/>
                  </a:schemeClr>
                </a:solidFill>
                <a:cs typeface="+mn-cs"/>
              </a:rPr>
              <a:t>Viel</a:t>
            </a:r>
          </a:p>
          <a:p>
            <a:pPr>
              <a:defRPr/>
            </a:pPr>
            <a:r>
              <a:rPr lang="de-DE" sz="4800" i="0" dirty="0">
                <a:solidFill>
                  <a:schemeClr val="accent2">
                    <a:lumMod val="75000"/>
                  </a:schemeClr>
                </a:solidFill>
                <a:cs typeface="+mn-cs"/>
              </a:rPr>
              <a:t>Erfolg</a:t>
            </a:r>
          </a:p>
          <a:p>
            <a:pPr>
              <a:defRPr/>
            </a:pPr>
            <a:r>
              <a:rPr lang="de-DE" sz="4800" i="0" dirty="0">
                <a:solidFill>
                  <a:schemeClr val="accent2">
                    <a:lumMod val="75000"/>
                  </a:schemeClr>
                </a:solidFill>
                <a:cs typeface="+mn-cs"/>
              </a:rPr>
              <a:t>!!!</a:t>
            </a:r>
          </a:p>
        </p:txBody>
      </p:sp>
      <p:pic>
        <p:nvPicPr>
          <p:cNvPr id="37898" name="Grafik 17" descr="GH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929063"/>
            <a:ext cx="111442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9" name="Picture 12" descr="C:\Users\Ingo\AppData\Local\Microsoft\Windows\Temporary Internet Files\Content.IE5\FARS9W16\MPj04384350000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5429250"/>
            <a:ext cx="6508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"/>
          <a:stretch>
            <a:fillRect/>
          </a:stretch>
        </p:blipFill>
        <p:spPr bwMode="auto">
          <a:xfrm>
            <a:off x="5786438" y="2060575"/>
            <a:ext cx="2232025" cy="324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01" name="Text Box 18"/>
          <p:cNvSpPr txBox="1">
            <a:spLocks noChangeArrowheads="1"/>
          </p:cNvSpPr>
          <p:nvPr/>
        </p:nvSpPr>
        <p:spPr bwMode="auto">
          <a:xfrm>
            <a:off x="6443663" y="5445125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b="1" dirty="0" smtClean="0">
                <a:solidFill>
                  <a:srgbClr val="0000FF"/>
                </a:solidFill>
              </a:rPr>
              <a:t>24. </a:t>
            </a:r>
            <a:r>
              <a:rPr lang="de-DE" altLang="de-DE" b="1">
                <a:solidFill>
                  <a:srgbClr val="0000FF"/>
                </a:solidFill>
              </a:rPr>
              <a:t>Juni </a:t>
            </a:r>
            <a:r>
              <a:rPr lang="de-DE" altLang="de-DE" b="1" smtClean="0">
                <a:solidFill>
                  <a:srgbClr val="0000FF"/>
                </a:solidFill>
              </a:rPr>
              <a:t>2022</a:t>
            </a:r>
            <a:endParaRPr lang="de-DE" altLang="de-DE" b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1417</Words>
  <Application>Microsoft Office PowerPoint</Application>
  <PresentationFormat>Bildschirmpräsentation (4:3)</PresentationFormat>
  <Paragraphs>755</Paragraphs>
  <Slides>36</Slides>
  <Notes>34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36</vt:i4>
      </vt:variant>
    </vt:vector>
  </HeadingPairs>
  <TitlesOfParts>
    <vt:vector size="39" baseType="lpstr">
      <vt:lpstr>Standarddesign</vt:lpstr>
      <vt:lpstr>Benutzerdefiniertes Design</vt:lpstr>
      <vt:lpstr>Photo Editor-Foto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 J10</dc:title>
  <dc:creator/>
  <cp:lastModifiedBy/>
  <cp:revision>24</cp:revision>
  <dcterms:created xsi:type="dcterms:W3CDTF">2009-11-13T21:15:10Z</dcterms:created>
  <dcterms:modified xsi:type="dcterms:W3CDTF">2020-01-13T10:15:43Z</dcterms:modified>
</cp:coreProperties>
</file>